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314" r:id="rId4"/>
    <p:sldId id="258" r:id="rId5"/>
    <p:sldId id="259" r:id="rId6"/>
    <p:sldId id="260" r:id="rId7"/>
    <p:sldId id="320" r:id="rId8"/>
    <p:sldId id="315" r:id="rId9"/>
    <p:sldId id="321" r:id="rId10"/>
    <p:sldId id="324" r:id="rId11"/>
    <p:sldId id="316" r:id="rId12"/>
    <p:sldId id="322" r:id="rId13"/>
    <p:sldId id="323" r:id="rId14"/>
    <p:sldId id="325" r:id="rId15"/>
    <p:sldId id="326" r:id="rId16"/>
    <p:sldId id="327" r:id="rId17"/>
    <p:sldId id="328" r:id="rId18"/>
    <p:sldId id="329" r:id="rId19"/>
    <p:sldId id="330" r:id="rId20"/>
    <p:sldId id="331" r:id="rId21"/>
    <p:sldId id="332" r:id="rId22"/>
    <p:sldId id="333" r:id="rId23"/>
    <p:sldId id="334" r:id="rId24"/>
    <p:sldId id="336" r:id="rId25"/>
    <p:sldId id="337" r:id="rId26"/>
    <p:sldId id="335" r:id="rId27"/>
    <p:sldId id="338" r:id="rId28"/>
    <p:sldId id="339" r:id="rId29"/>
    <p:sldId id="317" r:id="rId30"/>
    <p:sldId id="340" r:id="rId31"/>
    <p:sldId id="341" r:id="rId32"/>
    <p:sldId id="342" r:id="rId33"/>
    <p:sldId id="343" r:id="rId34"/>
    <p:sldId id="344" r:id="rId35"/>
    <p:sldId id="345" r:id="rId36"/>
    <p:sldId id="346" r:id="rId37"/>
    <p:sldId id="348" r:id="rId38"/>
    <p:sldId id="347" r:id="rId39"/>
    <p:sldId id="349" r:id="rId40"/>
    <p:sldId id="350" r:id="rId41"/>
    <p:sldId id="352" r:id="rId42"/>
    <p:sldId id="353" r:id="rId43"/>
    <p:sldId id="351" r:id="rId44"/>
    <p:sldId id="354" r:id="rId45"/>
    <p:sldId id="355" r:id="rId46"/>
    <p:sldId id="356" r:id="rId47"/>
    <p:sldId id="357" r:id="rId48"/>
    <p:sldId id="318" r:id="rId49"/>
    <p:sldId id="319" r:id="rId50"/>
    <p:sldId id="270"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EC74CA"/>
    <a:srgbClr val="61FFA8"/>
    <a:srgbClr val="FFFFFF"/>
    <a:srgbClr val="2FF14F"/>
    <a:srgbClr val="FFFF99"/>
    <a:srgbClr val="00823B"/>
    <a:srgbClr val="003A1A"/>
    <a:srgbClr val="00602B"/>
    <a:srgbClr val="5C8E2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104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897AB2B-87C3-4D32-961F-6AE80F99175E}" type="datetimeFigureOut">
              <a:rPr lang="ar-EG" smtClean="0"/>
              <a:pPr/>
              <a:t>14/06/1435</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2D98166-48C6-41DC-9118-08C97D32C0B3}"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noFill/>
        </p:spPr>
      </p:pic>
      <p:sp>
        <p:nvSpPr>
          <p:cNvPr id="3" name="Rectangle 2"/>
          <p:cNvSpPr>
            <a:spLocks noGrp="1" noChangeArrowheads="1"/>
          </p:cNvSpPr>
          <p:nvPr>
            <p:ph type="ctrTitle"/>
          </p:nvPr>
        </p:nvSpPr>
        <p:spPr>
          <a:xfrm>
            <a:off x="457200" y="228600"/>
            <a:ext cx="8305800" cy="6324600"/>
          </a:xfrm>
          <a:solidFill>
            <a:schemeClr val="accent1">
              <a:lumMod val="60000"/>
              <a:lumOff val="40000"/>
            </a:schemeClr>
          </a:solidFill>
        </p:spPr>
        <p:txBody>
          <a:bodyPr>
            <a:normAutofit/>
          </a:bodyPr>
          <a:lstStyle/>
          <a:p>
            <a:r>
              <a:rPr lang="ar-EG" sz="8000" b="1" dirty="0">
                <a:solidFill>
                  <a:srgbClr val="7030A0"/>
                </a:solidFill>
                <a:latin typeface="Tahoma" pitchFamily="34" charset="0"/>
                <a:ea typeface="Tahoma" pitchFamily="34" charset="0"/>
                <a:cs typeface="Tahoma" pitchFamily="34" charset="0"/>
              </a:rPr>
              <a:t>منهاج </a:t>
            </a:r>
            <a:r>
              <a:rPr lang="ar-EG" sz="8000" b="1" dirty="0" smtClean="0">
                <a:solidFill>
                  <a:srgbClr val="7030A0"/>
                </a:solidFill>
                <a:latin typeface="Tahoma" pitchFamily="34" charset="0"/>
                <a:ea typeface="Tahoma" pitchFamily="34" charset="0"/>
                <a:cs typeface="Tahoma" pitchFamily="34" charset="0"/>
              </a:rPr>
              <a:t>تلمذة</a:t>
            </a:r>
            <a:r>
              <a:rPr lang="ar-EG" sz="8000" b="1" dirty="0" smtClean="0">
                <a:solidFill>
                  <a:srgbClr val="D60000"/>
                </a:solidFill>
                <a:latin typeface="Tahoma" pitchFamily="34" charset="0"/>
                <a:ea typeface="Tahoma" pitchFamily="34" charset="0"/>
                <a:cs typeface="Tahoma" pitchFamily="34" charset="0"/>
              </a:rPr>
              <a:t/>
            </a:r>
            <a:br>
              <a:rPr lang="ar-EG" sz="8000" b="1" dirty="0" smtClean="0">
                <a:solidFill>
                  <a:srgbClr val="D60000"/>
                </a:solidFill>
                <a:latin typeface="Tahoma" pitchFamily="34" charset="0"/>
                <a:ea typeface="Tahoma" pitchFamily="34" charset="0"/>
                <a:cs typeface="Tahoma" pitchFamily="34" charset="0"/>
              </a:rPr>
            </a:br>
            <a:r>
              <a:rPr lang="ar-EG" sz="2400" b="1" dirty="0" smtClean="0">
                <a:solidFill>
                  <a:srgbClr val="D60000"/>
                </a:solidFill>
                <a:latin typeface="Tahoma" pitchFamily="34" charset="0"/>
                <a:ea typeface="Tahoma" pitchFamily="34" charset="0"/>
                <a:cs typeface="Tahoma" pitchFamily="34" charset="0"/>
              </a:rPr>
              <a:t> </a:t>
            </a:r>
            <a:r>
              <a:rPr lang="ar-EG" sz="5400" b="1" dirty="0" smtClean="0">
                <a:solidFill>
                  <a:srgbClr val="D60000"/>
                </a:solidFill>
                <a:latin typeface="Tahoma" pitchFamily="34" charset="0"/>
                <a:ea typeface="Tahoma" pitchFamily="34" charset="0"/>
                <a:cs typeface="Tahoma" pitchFamily="34" charset="0"/>
              </a:rPr>
              <a:t/>
            </a:r>
            <a:br>
              <a:rPr lang="ar-EG" sz="5400" b="1" dirty="0" smtClean="0">
                <a:solidFill>
                  <a:srgbClr val="D60000"/>
                </a:solidFill>
                <a:latin typeface="Tahoma" pitchFamily="34" charset="0"/>
                <a:ea typeface="Tahoma" pitchFamily="34" charset="0"/>
                <a:cs typeface="Tahoma" pitchFamily="34" charset="0"/>
              </a:rPr>
            </a:br>
            <a:r>
              <a:rPr lang="ar-EG" sz="8000" b="1" dirty="0" smtClean="0">
                <a:solidFill>
                  <a:srgbClr val="FF0000"/>
                </a:solidFill>
                <a:latin typeface="Tahoma" pitchFamily="34" charset="0"/>
                <a:ea typeface="Tahoma" pitchFamily="34" charset="0"/>
                <a:cs typeface="Tahoma" pitchFamily="34" charset="0"/>
              </a:rPr>
              <a:t>نظرة للمستقبل</a:t>
            </a:r>
            <a:r>
              <a:rPr lang="ar-EG" sz="8000" b="1" dirty="0" smtClean="0">
                <a:solidFill>
                  <a:srgbClr val="D60000"/>
                </a:solidFill>
                <a:latin typeface="Tahoma" pitchFamily="34" charset="0"/>
                <a:ea typeface="Tahoma" pitchFamily="34" charset="0"/>
                <a:cs typeface="Tahoma" pitchFamily="34" charset="0"/>
              </a:rPr>
              <a:t/>
            </a:r>
            <a:br>
              <a:rPr lang="ar-EG" sz="8000" b="1" dirty="0" smtClean="0">
                <a:solidFill>
                  <a:srgbClr val="D60000"/>
                </a:solidFill>
                <a:latin typeface="Tahoma" pitchFamily="34" charset="0"/>
                <a:ea typeface="Tahoma" pitchFamily="34" charset="0"/>
                <a:cs typeface="Tahoma" pitchFamily="34" charset="0"/>
              </a:rPr>
            </a:br>
            <a:r>
              <a:rPr lang="ar-EG" sz="8000" b="1" dirty="0" smtClean="0">
                <a:solidFill>
                  <a:srgbClr val="D60000"/>
                </a:solidFill>
                <a:latin typeface="Tahoma" pitchFamily="34" charset="0"/>
                <a:ea typeface="Tahoma" pitchFamily="34" charset="0"/>
                <a:cs typeface="Tahoma" pitchFamily="34" charset="0"/>
              </a:rPr>
              <a:t/>
            </a:r>
            <a:br>
              <a:rPr lang="ar-EG" sz="8000" b="1" dirty="0" smtClean="0">
                <a:solidFill>
                  <a:srgbClr val="D60000"/>
                </a:solidFill>
                <a:latin typeface="Tahoma" pitchFamily="34" charset="0"/>
                <a:ea typeface="Tahoma" pitchFamily="34" charset="0"/>
                <a:cs typeface="Tahoma" pitchFamily="34" charset="0"/>
              </a:rPr>
            </a:br>
            <a:endParaRPr lang="en-US" sz="8000" b="1" dirty="0">
              <a:solidFill>
                <a:srgbClr val="D60000"/>
              </a:solidFill>
              <a:latin typeface="Tahoma" pitchFamily="34" charset="0"/>
              <a:ea typeface="Tahoma" pitchFamily="34" charset="0"/>
              <a:cs typeface="Tahoma" pitchFamily="34" charset="0"/>
            </a:endParaRPr>
          </a:p>
        </p:txBody>
      </p:sp>
      <p:pic>
        <p:nvPicPr>
          <p:cNvPr id="4" name="Picture 1"/>
          <p:cNvPicPr>
            <a:picLocks noChangeAspect="1"/>
          </p:cNvPicPr>
          <p:nvPr/>
        </p:nvPicPr>
        <p:blipFill>
          <a:blip r:embed="rId3"/>
          <a:srcRect/>
          <a:stretch>
            <a:fillRect/>
          </a:stretch>
        </p:blipFill>
        <p:spPr bwMode="auto">
          <a:xfrm>
            <a:off x="3276600" y="3849000"/>
            <a:ext cx="2830559" cy="2628000"/>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4">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النجاح في العلاقات</a:t>
            </a:r>
            <a:endParaRPr lang="ar-EG" sz="4800" dirty="0">
              <a:solidFill>
                <a:srgbClr val="002060"/>
              </a:solidFill>
              <a:latin typeface="Simplified Arabic" pitchFamily="18" charset="-78"/>
              <a:cs typeface="Simplified Arabic" pitchFamily="18" charset="-78"/>
            </a:endParaRPr>
          </a:p>
        </p:txBody>
      </p:sp>
      <p:sp>
        <p:nvSpPr>
          <p:cNvPr id="5" name="Rectangle 4"/>
          <p:cNvSpPr/>
          <p:nvPr/>
        </p:nvSpPr>
        <p:spPr>
          <a:xfrm>
            <a:off x="4972835" y="2819400"/>
            <a:ext cx="3866365" cy="707886"/>
          </a:xfrm>
          <a:prstGeom prst="rect">
            <a:avLst/>
          </a:prstGeom>
          <a:solidFill>
            <a:schemeClr val="accent6">
              <a:lumMod val="60000"/>
              <a:lumOff val="40000"/>
            </a:schemeClr>
          </a:solidFill>
          <a:effectLst>
            <a:glow rad="139700">
              <a:schemeClr val="accent5">
                <a:satMod val="175000"/>
                <a:alpha val="40000"/>
              </a:schemeClr>
            </a:glow>
          </a:effectLst>
          <a:scene3d>
            <a:camera prst="perspectiveRight"/>
            <a:lightRig rig="threePt" dir="t"/>
          </a:scene3d>
          <a:sp3d>
            <a:bevelT/>
          </a:sp3d>
        </p:spPr>
        <p:txBody>
          <a:bodyPr wrap="square">
            <a:spAutoFit/>
          </a:bodyPr>
          <a:lstStyle/>
          <a:p>
            <a:pPr algn="ctr"/>
            <a:r>
              <a:rPr lang="ar-EG" altLang="zh-CN" sz="4000" b="1" dirty="0" smtClean="0">
                <a:latin typeface="Simplified Arabic" pitchFamily="18" charset="-78"/>
                <a:ea typeface="Tahoma" pitchFamily="34" charset="0"/>
                <a:cs typeface="Simplified Arabic" pitchFamily="18" charset="-78"/>
              </a:rPr>
              <a:t>فهم طبيعة العلاقات</a:t>
            </a:r>
            <a:endParaRPr lang="ar-EG" sz="4000" dirty="0">
              <a:latin typeface="Simplified Arabic" pitchFamily="18" charset="-78"/>
              <a:ea typeface="Tahoma" pitchFamily="34" charset="0"/>
              <a:cs typeface="Simplified Arabic" pitchFamily="18" charset="-78"/>
            </a:endParaRPr>
          </a:p>
        </p:txBody>
      </p:sp>
      <p:sp>
        <p:nvSpPr>
          <p:cNvPr id="12" name="Rectangle 11"/>
          <p:cNvSpPr/>
          <p:nvPr/>
        </p:nvSpPr>
        <p:spPr>
          <a:xfrm>
            <a:off x="424930" y="1524000"/>
            <a:ext cx="8280000" cy="1077218"/>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200" b="1" dirty="0" smtClean="0">
                <a:solidFill>
                  <a:srgbClr val="000000"/>
                </a:solidFill>
                <a:latin typeface="Simplified Arabic" pitchFamily="18" charset="-78"/>
                <a:cs typeface="Simplified Arabic" pitchFamily="18" charset="-78"/>
              </a:rPr>
              <a:t>لقد خلقنا لكي تكون لنا علاقات مع الآخرين، </a:t>
            </a:r>
            <a:r>
              <a:rPr lang="ar-EG" altLang="zh-CN" sz="3200" b="1" dirty="0" smtClean="0">
                <a:solidFill>
                  <a:srgbClr val="C00000"/>
                </a:solidFill>
                <a:latin typeface="Simplified Arabic" pitchFamily="18" charset="-78"/>
                <a:cs typeface="Simplified Arabic" pitchFamily="18" charset="-78"/>
              </a:rPr>
              <a:t>ولكي ننجح في العلاقات علينا أن ننتبه إلى::</a:t>
            </a:r>
          </a:p>
        </p:txBody>
      </p:sp>
      <p:sp>
        <p:nvSpPr>
          <p:cNvPr id="13" name="Rectangle 12"/>
          <p:cNvSpPr/>
          <p:nvPr/>
        </p:nvSpPr>
        <p:spPr>
          <a:xfrm>
            <a:off x="457200" y="3810000"/>
            <a:ext cx="4628365" cy="707886"/>
          </a:xfrm>
          <a:prstGeom prst="rect">
            <a:avLst/>
          </a:prstGeom>
          <a:solidFill>
            <a:schemeClr val="accent6">
              <a:lumMod val="60000"/>
              <a:lumOff val="40000"/>
            </a:schemeClr>
          </a:solidFill>
          <a:effectLst>
            <a:glow rad="139700">
              <a:schemeClr val="accent5">
                <a:satMod val="175000"/>
                <a:alpha val="40000"/>
              </a:schemeClr>
            </a:glow>
          </a:effectLst>
          <a:scene3d>
            <a:camera prst="perspectiveRight"/>
            <a:lightRig rig="threePt" dir="t"/>
          </a:scene3d>
          <a:sp3d>
            <a:bevelT/>
          </a:sp3d>
        </p:spPr>
        <p:txBody>
          <a:bodyPr wrap="square">
            <a:spAutoFit/>
          </a:bodyPr>
          <a:lstStyle/>
          <a:p>
            <a:pPr algn="ctr"/>
            <a:r>
              <a:rPr lang="ar-EG" altLang="zh-CN" sz="4000" b="1" dirty="0" smtClean="0">
                <a:latin typeface="Simplified Arabic" pitchFamily="18" charset="-78"/>
                <a:ea typeface="Tahoma" pitchFamily="34" charset="0"/>
                <a:cs typeface="Simplified Arabic" pitchFamily="18" charset="-78"/>
              </a:rPr>
              <a:t>أُسس العلاقات الصحيحة</a:t>
            </a:r>
            <a:endParaRPr lang="ar-EG" sz="4000" dirty="0">
              <a:latin typeface="Simplified Arabic" pitchFamily="18" charset="-78"/>
              <a:ea typeface="Tahoma" pitchFamily="34" charset="0"/>
              <a:cs typeface="Simplified Arabic" pitchFamily="18" charset="-78"/>
            </a:endParaRPr>
          </a:p>
        </p:txBody>
      </p:sp>
      <p:sp>
        <p:nvSpPr>
          <p:cNvPr id="14" name="Rectangle 13"/>
          <p:cNvSpPr/>
          <p:nvPr/>
        </p:nvSpPr>
        <p:spPr>
          <a:xfrm>
            <a:off x="4210835" y="4854714"/>
            <a:ext cx="4628365" cy="707886"/>
          </a:xfrm>
          <a:prstGeom prst="rect">
            <a:avLst/>
          </a:prstGeom>
          <a:solidFill>
            <a:schemeClr val="accent6">
              <a:lumMod val="60000"/>
              <a:lumOff val="40000"/>
            </a:schemeClr>
          </a:solidFill>
          <a:effectLst>
            <a:glow rad="139700">
              <a:schemeClr val="accent5">
                <a:satMod val="175000"/>
                <a:alpha val="40000"/>
              </a:schemeClr>
            </a:glow>
          </a:effectLst>
          <a:scene3d>
            <a:camera prst="perspectiveRight"/>
            <a:lightRig rig="threePt" dir="t"/>
          </a:scene3d>
          <a:sp3d>
            <a:bevelT/>
          </a:sp3d>
        </p:spPr>
        <p:txBody>
          <a:bodyPr wrap="square">
            <a:spAutoFit/>
          </a:bodyPr>
          <a:lstStyle/>
          <a:p>
            <a:pPr algn="ctr"/>
            <a:r>
              <a:rPr lang="ar-EG" altLang="zh-CN" sz="4000" b="1" dirty="0" smtClean="0">
                <a:latin typeface="Simplified Arabic" pitchFamily="18" charset="-78"/>
                <a:ea typeface="Tahoma" pitchFamily="34" charset="0"/>
                <a:cs typeface="Simplified Arabic" pitchFamily="18" charset="-78"/>
              </a:rPr>
              <a:t>ضبط العلاقات القائمة</a:t>
            </a:r>
            <a:endParaRPr lang="ar-EG" sz="4000" dirty="0">
              <a:latin typeface="Simplified Arabic" pitchFamily="18" charset="-78"/>
              <a:ea typeface="Tahoma" pitchFamily="34" charset="0"/>
              <a:cs typeface="Simplified Arabic" pitchFamily="18" charset="-78"/>
            </a:endParaRPr>
          </a:p>
        </p:txBody>
      </p:sp>
      <p:sp>
        <p:nvSpPr>
          <p:cNvPr id="15" name="Rectangle 14"/>
          <p:cNvSpPr/>
          <p:nvPr/>
        </p:nvSpPr>
        <p:spPr>
          <a:xfrm>
            <a:off x="457200" y="5791200"/>
            <a:ext cx="5085565" cy="707886"/>
          </a:xfrm>
          <a:prstGeom prst="rect">
            <a:avLst/>
          </a:prstGeom>
          <a:solidFill>
            <a:schemeClr val="accent6">
              <a:lumMod val="60000"/>
              <a:lumOff val="40000"/>
            </a:schemeClr>
          </a:solidFill>
          <a:effectLst>
            <a:glow rad="139700">
              <a:schemeClr val="accent5">
                <a:satMod val="175000"/>
                <a:alpha val="40000"/>
              </a:schemeClr>
            </a:glow>
          </a:effectLst>
          <a:scene3d>
            <a:camera prst="perspectiveRight"/>
            <a:lightRig rig="threePt" dir="t"/>
          </a:scene3d>
          <a:sp3d>
            <a:bevelT/>
          </a:sp3d>
        </p:spPr>
        <p:txBody>
          <a:bodyPr wrap="square">
            <a:spAutoFit/>
          </a:bodyPr>
          <a:lstStyle/>
          <a:p>
            <a:pPr algn="ctr"/>
            <a:r>
              <a:rPr lang="ar-EG" altLang="zh-CN" sz="4000" b="1" dirty="0" smtClean="0">
                <a:latin typeface="Simplified Arabic" pitchFamily="18" charset="-78"/>
                <a:ea typeface="Tahoma" pitchFamily="34" charset="0"/>
                <a:cs typeface="Simplified Arabic" pitchFamily="18" charset="-78"/>
              </a:rPr>
              <a:t>حُسن تمييز العلاقات القادمة</a:t>
            </a:r>
            <a:endParaRPr lang="ar-EG" sz="4000" dirty="0">
              <a:latin typeface="Simplified Arabic" pitchFamily="18" charset="-78"/>
              <a:ea typeface="Tahoma" pitchFamily="34" charset="0"/>
              <a:cs typeface="Simplified Arabic" pitchFamily="18" charset="-78"/>
            </a:endParaRPr>
          </a:p>
        </p:txBody>
      </p:sp>
    </p:spTree>
  </p:cSld>
  <p:clrMapOvr>
    <a:masterClrMapping/>
  </p:clrMapOvr>
  <p:transition>
    <p:pull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7" name="Rectangle 6"/>
          <p:cNvSpPr/>
          <p:nvPr/>
        </p:nvSpPr>
        <p:spPr>
          <a:xfrm>
            <a:off x="381000" y="1600200"/>
            <a:ext cx="8280000" cy="1477328"/>
          </a:xfrm>
          <a:prstGeom prst="rect">
            <a:avLst/>
          </a:prstGeom>
          <a:solidFill>
            <a:schemeClr val="accent5">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SA" altLang="zh-CN" sz="3000" b="1" dirty="0" smtClean="0">
                <a:solidFill>
                  <a:srgbClr val="000000"/>
                </a:solidFill>
                <a:latin typeface="Simplified Arabic" pitchFamily="18" charset="-78"/>
                <a:cs typeface="Simplified Arabic" pitchFamily="18" charset="-78"/>
              </a:rPr>
              <a:t>هذا معناه أن يفهم كل إنسان وضعه فى كل علاقة، ويقبل ترتيب الله الذي جعله فى هذا الوضع، وبالتالي يفهم أيضاً واجباته فى ذلك الوضع</a:t>
            </a:r>
            <a:endParaRPr lang="ar-EG" altLang="zh-CN" sz="3000" b="1" dirty="0" smtClean="0">
              <a:solidFill>
                <a:srgbClr val="000000"/>
              </a:solidFill>
              <a:latin typeface="Simplified Arabic" pitchFamily="18" charset="-78"/>
              <a:cs typeface="Simplified Arabic" pitchFamily="18" charset="-78"/>
            </a:endParaRPr>
          </a:p>
        </p:txBody>
      </p:sp>
      <p:sp>
        <p:nvSpPr>
          <p:cNvPr id="8" name="Rectangle 7"/>
          <p:cNvSpPr/>
          <p:nvPr/>
        </p:nvSpPr>
        <p:spPr>
          <a:xfrm>
            <a:off x="406800" y="3281065"/>
            <a:ext cx="8280000" cy="1015663"/>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SA" altLang="zh-CN" sz="3000" b="1" dirty="0" smtClean="0">
                <a:solidFill>
                  <a:srgbClr val="000000"/>
                </a:solidFill>
                <a:latin typeface="Simplified Arabic" pitchFamily="18" charset="-78"/>
                <a:cs typeface="Simplified Arabic" pitchFamily="18" charset="-78"/>
              </a:rPr>
              <a:t>من </a:t>
            </a:r>
            <a:r>
              <a:rPr lang="ar-EG" altLang="zh-CN" sz="3000" b="1" dirty="0" smtClean="0">
                <a:solidFill>
                  <a:srgbClr val="000000"/>
                </a:solidFill>
                <a:latin typeface="Simplified Arabic" pitchFamily="18" charset="-78"/>
                <a:cs typeface="Simplified Arabic" pitchFamily="18" charset="-78"/>
              </a:rPr>
              <a:t>الضروري </a:t>
            </a:r>
            <a:r>
              <a:rPr lang="ar-SA" altLang="zh-CN" sz="3000" b="1" dirty="0" smtClean="0">
                <a:solidFill>
                  <a:srgbClr val="000000"/>
                </a:solidFill>
                <a:latin typeface="Simplified Arabic" pitchFamily="18" charset="-78"/>
                <a:cs typeface="Simplified Arabic" pitchFamily="18" charset="-78"/>
              </a:rPr>
              <a:t>أن ن</a:t>
            </a:r>
            <a:r>
              <a:rPr lang="ar-EG" altLang="zh-CN" sz="3000" b="1" dirty="0" smtClean="0">
                <a:solidFill>
                  <a:srgbClr val="000000"/>
                </a:solidFill>
                <a:latin typeface="Simplified Arabic" pitchFamily="18" charset="-78"/>
                <a:cs typeface="Simplified Arabic" pitchFamily="18" charset="-78"/>
              </a:rPr>
              <a:t>ُ</a:t>
            </a:r>
            <a:r>
              <a:rPr lang="ar-SA" altLang="zh-CN" sz="3000" b="1" dirty="0" smtClean="0">
                <a:solidFill>
                  <a:srgbClr val="000000"/>
                </a:solidFill>
                <a:latin typeface="Simplified Arabic" pitchFamily="18" charset="-78"/>
                <a:cs typeface="Simplified Arabic" pitchFamily="18" charset="-78"/>
              </a:rPr>
              <a:t>درك طبيعة وضعنا فى كل علاقة بيننا وبين الآخرين</a:t>
            </a:r>
            <a:endParaRPr lang="ar-EG" altLang="zh-CN" sz="3000" b="1" dirty="0" smtClean="0">
              <a:solidFill>
                <a:srgbClr val="000000"/>
              </a:solidFill>
              <a:latin typeface="Simplified Arabic" pitchFamily="18" charset="-78"/>
              <a:cs typeface="Simplified Arabic" pitchFamily="18" charset="-78"/>
            </a:endParaRPr>
          </a:p>
        </p:txBody>
      </p:sp>
      <p:sp>
        <p:nvSpPr>
          <p:cNvPr id="9" name="Rectangle 8"/>
          <p:cNvSpPr/>
          <p:nvPr/>
        </p:nvSpPr>
        <p:spPr>
          <a:xfrm>
            <a:off x="5867400" y="4495800"/>
            <a:ext cx="2743200" cy="553998"/>
          </a:xfrm>
          <a:prstGeom prst="rect">
            <a:avLst/>
          </a:prstGeom>
          <a:solidFill>
            <a:schemeClr val="tx2">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1) الأوضاع القيادية</a:t>
            </a:r>
          </a:p>
        </p:txBody>
      </p:sp>
      <p:sp>
        <p:nvSpPr>
          <p:cNvPr id="10" name="Rectangle 9"/>
          <p:cNvSpPr/>
          <p:nvPr/>
        </p:nvSpPr>
        <p:spPr>
          <a:xfrm>
            <a:off x="3657600" y="5257800"/>
            <a:ext cx="3124200" cy="553998"/>
          </a:xfrm>
          <a:prstGeom prst="rect">
            <a:avLst/>
          </a:prstGeom>
          <a:solidFill>
            <a:schemeClr val="tx2">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2) الأوضاع الخاضعة</a:t>
            </a:r>
          </a:p>
        </p:txBody>
      </p:sp>
      <p:sp>
        <p:nvSpPr>
          <p:cNvPr id="11" name="Rectangle 10"/>
          <p:cNvSpPr/>
          <p:nvPr/>
        </p:nvSpPr>
        <p:spPr>
          <a:xfrm>
            <a:off x="533400" y="5943600"/>
            <a:ext cx="3124200" cy="553998"/>
          </a:xfrm>
          <a:prstGeom prst="rect">
            <a:avLst/>
          </a:prstGeom>
          <a:solidFill>
            <a:schemeClr val="tx2">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3) الأوضاع المتماثلة</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5" name="Rectangle 4"/>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الأوضاع القيادية</a:t>
            </a:r>
            <a:endParaRPr lang="ar-EG" sz="4000" dirty="0">
              <a:latin typeface="Simplified Arabic" pitchFamily="18" charset="-78"/>
              <a:ea typeface="Tahoma" pitchFamily="34" charset="0"/>
              <a:cs typeface="Simplified Arabic" pitchFamily="18" charset="-78"/>
            </a:endParaRPr>
          </a:p>
        </p:txBody>
      </p:sp>
      <p:sp>
        <p:nvSpPr>
          <p:cNvPr id="13" name="Bevel 12"/>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4" name="Rectangle 13"/>
          <p:cNvSpPr/>
          <p:nvPr/>
        </p:nvSpPr>
        <p:spPr>
          <a:xfrm>
            <a:off x="457200" y="2510590"/>
            <a:ext cx="8280000" cy="1092607"/>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400" b="1" dirty="0" smtClean="0">
                <a:solidFill>
                  <a:srgbClr val="000000"/>
                </a:solidFill>
                <a:latin typeface="Tahoma" pitchFamily="34" charset="0"/>
                <a:ea typeface="Tahoma" pitchFamily="34" charset="0"/>
                <a:cs typeface="Tahoma" pitchFamily="34" charset="0"/>
              </a:rPr>
              <a:t>”</a:t>
            </a:r>
            <a:r>
              <a:rPr lang="ar-SA" altLang="zh-CN" sz="2400" b="1" dirty="0" smtClean="0">
                <a:solidFill>
                  <a:srgbClr val="000000"/>
                </a:solidFill>
                <a:latin typeface="Tahoma" pitchFamily="34" charset="0"/>
                <a:ea typeface="Tahoma" pitchFamily="34" charset="0"/>
                <a:cs typeface="Tahoma" pitchFamily="34" charset="0"/>
              </a:rPr>
              <a:t>لأَنَّ الرَّجُلَ هُوَ رَأْسُ الْمَرْأَةِ كَمَا أَنَّ الْمَسِيحَ أَيْضًا رَأْسُ الْكَنِيسَةِ، وَهُوَ مُخَلِّصُ الْجَسَدِ</a:t>
            </a:r>
            <a:r>
              <a:rPr lang="ar-EG" altLang="zh-CN" sz="2400" b="1" dirty="0" smtClean="0">
                <a:solidFill>
                  <a:srgbClr val="000000"/>
                </a:solidFill>
                <a:latin typeface="Tahoma" pitchFamily="34" charset="0"/>
                <a:ea typeface="Tahoma" pitchFamily="34" charset="0"/>
                <a:cs typeface="Tahoma" pitchFamily="34" charset="0"/>
              </a:rPr>
              <a:t>" (أف 5: 23)</a:t>
            </a:r>
          </a:p>
        </p:txBody>
      </p:sp>
      <p:sp>
        <p:nvSpPr>
          <p:cNvPr id="15" name="Rectangle 14"/>
          <p:cNvSpPr/>
          <p:nvPr/>
        </p:nvSpPr>
        <p:spPr>
          <a:xfrm>
            <a:off x="457200" y="3986464"/>
            <a:ext cx="8280000" cy="1092607"/>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400" b="1" dirty="0" smtClean="0">
                <a:solidFill>
                  <a:srgbClr val="000000"/>
                </a:solidFill>
                <a:latin typeface="Tahoma" pitchFamily="34" charset="0"/>
                <a:ea typeface="Tahoma" pitchFamily="34" charset="0"/>
                <a:cs typeface="Tahoma" pitchFamily="34" charset="0"/>
              </a:rPr>
              <a:t>”</a:t>
            </a:r>
            <a:r>
              <a:rPr lang="ar-SA" altLang="zh-CN" sz="2400" b="1" dirty="0" smtClean="0">
                <a:solidFill>
                  <a:srgbClr val="000000"/>
                </a:solidFill>
                <a:latin typeface="Tahoma" pitchFamily="34" charset="0"/>
                <a:ea typeface="Tahoma" pitchFamily="34" charset="0"/>
                <a:cs typeface="Tahoma" pitchFamily="34" charset="0"/>
              </a:rPr>
              <a:t>وَأَنْتُمْ أَيُّهَا الآبَاءُ، لاَ تُغِيظُوا أَوْلاَدَكُمْ، بَلْ رَبُّوهُمْ بِتَأْدِيبِ الرَّبِّ وَإِنْذَارِهِ</a:t>
            </a:r>
            <a:r>
              <a:rPr lang="ar-EG" altLang="zh-CN" sz="2400" b="1" dirty="0" smtClean="0">
                <a:solidFill>
                  <a:srgbClr val="000000"/>
                </a:solidFill>
                <a:latin typeface="Tahoma" pitchFamily="34" charset="0"/>
                <a:ea typeface="Tahoma" pitchFamily="34" charset="0"/>
                <a:cs typeface="Tahoma" pitchFamily="34" charset="0"/>
              </a:rPr>
              <a:t>" (أف 6: 4)</a:t>
            </a:r>
          </a:p>
        </p:txBody>
      </p:sp>
      <p:sp>
        <p:nvSpPr>
          <p:cNvPr id="16" name="Rectangle 15"/>
          <p:cNvSpPr/>
          <p:nvPr/>
        </p:nvSpPr>
        <p:spPr>
          <a:xfrm>
            <a:off x="457200" y="5485233"/>
            <a:ext cx="8280000" cy="1092607"/>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400" b="1" dirty="0" smtClean="0">
                <a:solidFill>
                  <a:srgbClr val="000000"/>
                </a:solidFill>
                <a:latin typeface="Tahoma" pitchFamily="34" charset="0"/>
                <a:ea typeface="Tahoma" pitchFamily="34" charset="0"/>
                <a:cs typeface="Tahoma" pitchFamily="34" charset="0"/>
              </a:rPr>
              <a:t>”</a:t>
            </a:r>
            <a:r>
              <a:rPr lang="ar-SA" altLang="zh-CN" sz="2400" b="1" dirty="0" smtClean="0">
                <a:solidFill>
                  <a:srgbClr val="000000"/>
                </a:solidFill>
                <a:latin typeface="Tahoma" pitchFamily="34" charset="0"/>
                <a:ea typeface="Tahoma" pitchFamily="34" charset="0"/>
                <a:cs typeface="Tahoma" pitchFamily="34" charset="0"/>
              </a:rPr>
              <a:t>أَيُّهَا السَّادَةُ، قَدِّمُوا لِلْعَبِيدِ الْعَدْلَ وَالْمُسَاوَاةَ، عَالِمِينَ أَنَّ لَكُمْ أَنْتُمْ أَيْضًا سَيِّدًا فِي السَّمَاوَاتِ</a:t>
            </a:r>
            <a:r>
              <a:rPr lang="ar-EG" altLang="zh-CN" sz="2400" b="1" dirty="0" smtClean="0">
                <a:solidFill>
                  <a:srgbClr val="000000"/>
                </a:solidFill>
                <a:latin typeface="Tahoma" pitchFamily="34" charset="0"/>
                <a:ea typeface="Tahoma" pitchFamily="34" charset="0"/>
                <a:cs typeface="Tahoma" pitchFamily="34" charset="0"/>
              </a:rPr>
              <a:t>" (كو 4: 1)</a:t>
            </a:r>
          </a:p>
        </p:txBody>
      </p:sp>
    </p:spTree>
  </p:cSld>
  <p:clrMapOvr>
    <a:masterClrMapping/>
  </p:clrMapOvr>
  <p:transition>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1" name="Rectangle 10"/>
          <p:cNvSpPr/>
          <p:nvPr/>
        </p:nvSpPr>
        <p:spPr>
          <a:xfrm>
            <a:off x="457200" y="2494548"/>
            <a:ext cx="8280000" cy="2015936"/>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400" b="1" dirty="0" smtClean="0">
                <a:solidFill>
                  <a:srgbClr val="000000"/>
                </a:solidFill>
                <a:latin typeface="Tahoma" pitchFamily="34" charset="0"/>
                <a:ea typeface="Tahoma" pitchFamily="34" charset="0"/>
                <a:cs typeface="Tahoma" pitchFamily="34" charset="0"/>
              </a:rPr>
              <a:t>”</a:t>
            </a:r>
            <a:r>
              <a:rPr lang="ar-SA" altLang="zh-CN" sz="2400" b="1" dirty="0" smtClean="0">
                <a:solidFill>
                  <a:srgbClr val="000000"/>
                </a:solidFill>
                <a:latin typeface="Tahoma" pitchFamily="34" charset="0"/>
                <a:ea typeface="Tahoma" pitchFamily="34" charset="0"/>
                <a:cs typeface="Tahoma" pitchFamily="34" charset="0"/>
              </a:rPr>
              <a:t>وَمِنْ مِيلِيتُسَ أَرْسَلَ إِلَى أَفَسُسَ وَاسْتَدْعَى قُسُوسَ الْكَنِيسَةِ</a:t>
            </a:r>
            <a:r>
              <a:rPr lang="ar-EG" altLang="zh-CN" sz="2400" b="1" dirty="0" smtClean="0">
                <a:solidFill>
                  <a:srgbClr val="000000"/>
                </a:solidFill>
                <a:latin typeface="Tahoma" pitchFamily="34" charset="0"/>
                <a:ea typeface="Tahoma" pitchFamily="34" charset="0"/>
                <a:cs typeface="Tahoma" pitchFamily="34" charset="0"/>
              </a:rPr>
              <a:t>. </a:t>
            </a:r>
            <a:r>
              <a:rPr lang="ar-SA" altLang="zh-CN" sz="2400" b="1" dirty="0" smtClean="0">
                <a:solidFill>
                  <a:srgbClr val="000000"/>
                </a:solidFill>
                <a:latin typeface="Tahoma" pitchFamily="34" charset="0"/>
                <a:ea typeface="Tahoma" pitchFamily="34" charset="0"/>
                <a:cs typeface="Tahoma" pitchFamily="34" charset="0"/>
              </a:rPr>
              <a:t>اِحْتَرِزُوا اِذًا لأَنْفُسِكُمْ وَلِجَمِيعِ الرَّعِيَّةِ الَّتِي أَقَامَكُمُ الرُّوحُ الْقُدُسُ فِيهَا أَسَاقِفَةً، لِتَرْعَوْا كَنِيسَةَ اللهِ الَّتِي اقْتَنَاهَا بِدَمِهِ</a:t>
            </a:r>
            <a:r>
              <a:rPr lang="ar-EG" altLang="zh-CN" sz="2400" b="1" dirty="0" smtClean="0">
                <a:solidFill>
                  <a:srgbClr val="000000"/>
                </a:solidFill>
                <a:latin typeface="Tahoma" pitchFamily="34" charset="0"/>
                <a:ea typeface="Tahoma" pitchFamily="34" charset="0"/>
                <a:cs typeface="Tahoma" pitchFamily="34" charset="0"/>
              </a:rPr>
              <a:t>" (أع 20: 17، 28)</a:t>
            </a:r>
          </a:p>
        </p:txBody>
      </p:sp>
      <p:sp>
        <p:nvSpPr>
          <p:cNvPr id="12" name="Rectangle 11"/>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الأوضاع القيادية</a:t>
            </a:r>
            <a:endParaRPr lang="ar-EG" sz="4000" dirty="0">
              <a:latin typeface="Simplified Arabic" pitchFamily="18" charset="-78"/>
              <a:ea typeface="Tahoma" pitchFamily="34" charset="0"/>
              <a:cs typeface="Simplified Arabic" pitchFamily="18" charset="-78"/>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392740"/>
            <a:ext cx="8280000" cy="1015663"/>
          </a:xfrm>
          <a:prstGeom prst="rect">
            <a:avLst/>
          </a:prstGeom>
          <a:solidFill>
            <a:schemeClr val="accent3">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C00000"/>
                </a:solidFill>
                <a:latin typeface="Simplified Arabic" pitchFamily="18" charset="-78"/>
                <a:cs typeface="Simplified Arabic" pitchFamily="18" charset="-78"/>
              </a:rPr>
              <a:t>الوضع القيادي هو: </a:t>
            </a:r>
            <a:r>
              <a:rPr lang="ar-EG" altLang="zh-CN" sz="3000" b="1" dirty="0" smtClean="0">
                <a:solidFill>
                  <a:srgbClr val="000000"/>
                </a:solidFill>
                <a:latin typeface="Simplified Arabic" pitchFamily="18" charset="-78"/>
                <a:cs typeface="Simplified Arabic" pitchFamily="18" charset="-78"/>
              </a:rPr>
              <a:t>الوضع الذي يكون فيه الإنسان مسئولاً عن آخرين فى دائرته .. </a:t>
            </a:r>
            <a:r>
              <a:rPr lang="ar-EG" altLang="zh-CN" sz="3000" b="1" dirty="0" smtClean="0">
                <a:solidFill>
                  <a:srgbClr val="C00000"/>
                </a:solidFill>
                <a:latin typeface="Simplified Arabic" pitchFamily="18" charset="-78"/>
                <a:cs typeface="Simplified Arabic" pitchFamily="18" charset="-78"/>
              </a:rPr>
              <a:t>مثل::</a:t>
            </a: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2" name="Rectangle 11"/>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الأوضاع القيادية</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4597800" y="3637002"/>
            <a:ext cx="23364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الرئيس فى العمل</a:t>
            </a:r>
          </a:p>
        </p:txBody>
      </p:sp>
      <p:sp>
        <p:nvSpPr>
          <p:cNvPr id="9" name="Rectangle 8"/>
          <p:cNvSpPr/>
          <p:nvPr/>
        </p:nvSpPr>
        <p:spPr>
          <a:xfrm>
            <a:off x="3226200" y="4399002"/>
            <a:ext cx="37842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الزوج بالنسبة للزوجة والأبناء</a:t>
            </a:r>
          </a:p>
        </p:txBody>
      </p:sp>
      <p:sp>
        <p:nvSpPr>
          <p:cNvPr id="13" name="Rectangle 12"/>
          <p:cNvSpPr/>
          <p:nvPr/>
        </p:nvSpPr>
        <p:spPr>
          <a:xfrm>
            <a:off x="3226200" y="5140404"/>
            <a:ext cx="37842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الزوج والزوجة بالنسبة للأبناء</a:t>
            </a:r>
          </a:p>
        </p:txBody>
      </p:sp>
      <p:sp>
        <p:nvSpPr>
          <p:cNvPr id="14" name="Rectangle 13"/>
          <p:cNvSpPr/>
          <p:nvPr/>
        </p:nvSpPr>
        <p:spPr>
          <a:xfrm>
            <a:off x="1549800" y="5846802"/>
            <a:ext cx="54606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راعي أو الخادم بالنسبة للرعية والمخدومين</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392740"/>
            <a:ext cx="8280000" cy="1015663"/>
          </a:xfrm>
          <a:prstGeom prst="rect">
            <a:avLst/>
          </a:prstGeom>
          <a:solidFill>
            <a:schemeClr val="accent3">
              <a:lumMod val="60000"/>
              <a:lumOff val="40000"/>
            </a:schemeClr>
          </a:solidFill>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أبرز وأهم الصفات التي يحتاجونها من هُم فى هذا الموضع القيادي </a:t>
            </a:r>
            <a:r>
              <a:rPr lang="ar-EG" altLang="zh-CN" sz="3000" b="1" dirty="0" smtClean="0">
                <a:solidFill>
                  <a:srgbClr val="C00000"/>
                </a:solidFill>
                <a:latin typeface="Simplified Arabic" pitchFamily="18" charset="-78"/>
                <a:cs typeface="Simplified Arabic" pitchFamily="18" charset="-78"/>
              </a:rPr>
              <a:t>هي:</a:t>
            </a:r>
            <a:endParaRPr lang="en-US" altLang="zh-CN" sz="3000" b="1" dirty="0" smtClean="0">
              <a:solidFill>
                <a:srgbClr val="C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2" name="Rectangle 11"/>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الأوضاع القيادية</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990600" y="3577390"/>
            <a:ext cx="7670400" cy="553998"/>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1) الحزم مع الآخرين، لكن فى لطف ودون إساءة أو تجريح</a:t>
            </a:r>
          </a:p>
        </p:txBody>
      </p:sp>
      <p:sp>
        <p:nvSpPr>
          <p:cNvPr id="11" name="Rectangle 10"/>
          <p:cNvSpPr/>
          <p:nvPr/>
        </p:nvSpPr>
        <p:spPr>
          <a:xfrm>
            <a:off x="3200400" y="4368225"/>
            <a:ext cx="5460600" cy="553998"/>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2) التشجيع المبنى على أسس سليمة </a:t>
            </a:r>
          </a:p>
        </p:txBody>
      </p:sp>
      <p:sp>
        <p:nvSpPr>
          <p:cNvPr id="15" name="Rectangle 14"/>
          <p:cNvSpPr/>
          <p:nvPr/>
        </p:nvSpPr>
        <p:spPr>
          <a:xfrm>
            <a:off x="1219200" y="5206425"/>
            <a:ext cx="7441800" cy="553998"/>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3) المحافظة على الهيبة والوقار، لكن دون إزعاج أو تحكم</a:t>
            </a:r>
          </a:p>
        </p:txBody>
      </p:sp>
      <p:sp>
        <p:nvSpPr>
          <p:cNvPr id="16" name="Rectangle 15"/>
          <p:cNvSpPr/>
          <p:nvPr/>
        </p:nvSpPr>
        <p:spPr>
          <a:xfrm>
            <a:off x="381000" y="5968425"/>
            <a:ext cx="8280000" cy="538609"/>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pPr>
            <a:r>
              <a:rPr lang="ar-EG" altLang="zh-CN" sz="2900" b="1" dirty="0" smtClean="0">
                <a:solidFill>
                  <a:srgbClr val="000000"/>
                </a:solidFill>
                <a:latin typeface="Simplified Arabic" pitchFamily="18" charset="-78"/>
                <a:cs typeface="Simplified Arabic" pitchFamily="18" charset="-78"/>
              </a:rPr>
              <a:t>4) الاستماع لمطالب الآخرين، والعمل على راحتهم فى حدود المتاح</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392740"/>
            <a:ext cx="8280000" cy="1015663"/>
          </a:xfrm>
          <a:prstGeom prst="rect">
            <a:avLst/>
          </a:prstGeom>
          <a:solidFill>
            <a:schemeClr val="accent3">
              <a:lumMod val="60000"/>
              <a:lumOff val="40000"/>
            </a:schemeClr>
          </a:solidFill>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أبرز وأهم الصفات التي يحتاجونها من هُم فى هذا الموضع القيادي </a:t>
            </a:r>
            <a:r>
              <a:rPr lang="ar-EG" altLang="zh-CN" sz="3000" b="1" dirty="0" smtClean="0">
                <a:solidFill>
                  <a:srgbClr val="C00000"/>
                </a:solidFill>
                <a:latin typeface="Simplified Arabic" pitchFamily="18" charset="-78"/>
                <a:cs typeface="Simplified Arabic" pitchFamily="18" charset="-78"/>
              </a:rPr>
              <a:t>هي:</a:t>
            </a:r>
            <a:endParaRPr lang="en-US" altLang="zh-CN" sz="3000" b="1" dirty="0" smtClean="0">
              <a:solidFill>
                <a:srgbClr val="C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2" name="Rectangle 11"/>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الأوضاع القيادية</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381000" y="3577390"/>
            <a:ext cx="8280000" cy="1000274"/>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5) </a:t>
            </a:r>
            <a:r>
              <a:rPr lang="ar-EG" altLang="zh-CN" sz="2900" b="1" dirty="0" smtClean="0">
                <a:solidFill>
                  <a:srgbClr val="000000"/>
                </a:solidFill>
                <a:latin typeface="Simplified Arabic" pitchFamily="18" charset="-78"/>
                <a:cs typeface="Simplified Arabic" pitchFamily="18" charset="-78"/>
              </a:rPr>
              <a:t>مراعاة الحدود البشرية للنفوس، أي عدم إرهاقهم للدرجة التي         يفقدون فيها قواهم</a:t>
            </a:r>
          </a:p>
        </p:txBody>
      </p:sp>
      <p:sp>
        <p:nvSpPr>
          <p:cNvPr id="15" name="Rectangle 14"/>
          <p:cNvSpPr/>
          <p:nvPr/>
        </p:nvSpPr>
        <p:spPr>
          <a:xfrm>
            <a:off x="381000" y="4876800"/>
            <a:ext cx="8280000" cy="1000274"/>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6) </a:t>
            </a:r>
            <a:r>
              <a:rPr lang="ar-EG" altLang="zh-CN" sz="2900" b="1" dirty="0" smtClean="0">
                <a:solidFill>
                  <a:srgbClr val="000000"/>
                </a:solidFill>
                <a:latin typeface="Simplified Arabic" pitchFamily="18" charset="-78"/>
                <a:cs typeface="Simplified Arabic" pitchFamily="18" charset="-78"/>
              </a:rPr>
              <a:t>عدم التحكم أو التصلب فى الرأي، وتبادل المشورة مع مسئولين       آخرين لهم ذات الوضع القيادي </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392740"/>
            <a:ext cx="8280000" cy="1015663"/>
          </a:xfrm>
          <a:prstGeom prst="rect">
            <a:avLst/>
          </a:prstGeom>
          <a:solidFill>
            <a:schemeClr val="accent3">
              <a:lumMod val="60000"/>
              <a:lumOff val="40000"/>
            </a:schemeClr>
          </a:solidFill>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أبرز وأهم الصفات التي يحتاجونها من هُم فى هذا الموضع القيادي </a:t>
            </a:r>
            <a:r>
              <a:rPr lang="ar-EG" altLang="zh-CN" sz="3000" b="1" dirty="0" smtClean="0">
                <a:solidFill>
                  <a:srgbClr val="C00000"/>
                </a:solidFill>
                <a:latin typeface="Simplified Arabic" pitchFamily="18" charset="-78"/>
                <a:cs typeface="Simplified Arabic" pitchFamily="18" charset="-78"/>
              </a:rPr>
              <a:t>هي:</a:t>
            </a:r>
            <a:endParaRPr lang="en-US" altLang="zh-CN" sz="3000" b="1" dirty="0" smtClean="0">
              <a:solidFill>
                <a:srgbClr val="C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2" name="Rectangle 11"/>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الأوضاع القيادية</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332874" y="3625516"/>
            <a:ext cx="8460000" cy="2339102"/>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7) </a:t>
            </a:r>
            <a:r>
              <a:rPr lang="ar-EG" altLang="zh-CN" sz="2900" b="1" dirty="0" smtClean="0">
                <a:solidFill>
                  <a:srgbClr val="000000"/>
                </a:solidFill>
                <a:latin typeface="Simplified Arabic" pitchFamily="18" charset="-78"/>
                <a:cs typeface="Simplified Arabic" pitchFamily="18" charset="-78"/>
              </a:rPr>
              <a:t>إعطاء كل شخص حقوقه دون محاباة ودون نُقصان أيضاً، وأن         يكون إعطاء الحقوق بطريقة كريمة سواء كانت هذه الحقوق        رعوية أو عاطفية أو مادية أو نفسية أو توجيهية، وذلك بصورة     تلقائية دون أن يجعل الآخرين ينتظرون منه إعطاءهم هذه          الحقوق (وكأنهم يستجدون)</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392740"/>
            <a:ext cx="8280000" cy="1015663"/>
          </a:xfrm>
          <a:prstGeom prst="rect">
            <a:avLst/>
          </a:prstGeom>
          <a:solidFill>
            <a:schemeClr val="accent3">
              <a:lumMod val="60000"/>
              <a:lumOff val="40000"/>
            </a:schemeClr>
          </a:solidFill>
          <a:ln w="57150">
            <a:solidFill>
              <a:srgbClr val="EC74CA"/>
            </a:solidFill>
          </a:ln>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لا يعنى الوضع القيادي أن يقوم القادة بإجبار الآخرين أو قهرهم لعمل شئ ما يستخدمون فيه سلطتهم أو إمكانيات وضعهم. </a:t>
            </a:r>
            <a:r>
              <a:rPr lang="ar-EG" altLang="zh-CN" sz="3000" b="1" dirty="0" smtClean="0">
                <a:solidFill>
                  <a:srgbClr val="C00000"/>
                </a:solidFill>
                <a:latin typeface="Simplified Arabic" pitchFamily="18" charset="-78"/>
                <a:cs typeface="Simplified Arabic" pitchFamily="18" charset="-78"/>
              </a:rPr>
              <a:t>فمثلاً:</a:t>
            </a:r>
            <a:endParaRPr lang="en-US" altLang="zh-CN" sz="3000" b="1" dirty="0" smtClean="0">
              <a:solidFill>
                <a:srgbClr val="0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2" name="Rectangle 11"/>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الأوضاع القيادية</a:t>
            </a:r>
            <a:endParaRPr lang="ar-EG" sz="4000" dirty="0">
              <a:latin typeface="Simplified Arabic" pitchFamily="18" charset="-78"/>
              <a:ea typeface="Tahoma" pitchFamily="34" charset="0"/>
              <a:cs typeface="Simplified Arabic" pitchFamily="18" charset="-78"/>
            </a:endParaRPr>
          </a:p>
        </p:txBody>
      </p:sp>
      <p:sp>
        <p:nvSpPr>
          <p:cNvPr id="9" name="Rectangle 8"/>
          <p:cNvSpPr/>
          <p:nvPr/>
        </p:nvSpPr>
        <p:spPr>
          <a:xfrm>
            <a:off x="381000" y="4806259"/>
            <a:ext cx="8280000" cy="1015663"/>
          </a:xfrm>
          <a:prstGeom prst="rect">
            <a:avLst/>
          </a:prstGeom>
          <a:solidFill>
            <a:schemeClr val="accent1">
              <a:lumMod val="60000"/>
              <a:lumOff val="40000"/>
            </a:schemeClr>
          </a:solidFill>
          <a:ln w="57150">
            <a:solidFill>
              <a:srgbClr val="EC74CA"/>
            </a:solidFill>
          </a:ln>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يحتاج أن يفهم من له الدور القيادي أنه قد يكون عليه في أوضاع ومواقف أخري أن يخضع هو نفسه .. فليست القيادة دوراً أبدياً.</a:t>
            </a:r>
            <a:endParaRPr lang="en-US" altLang="zh-CN" sz="3000" b="1" dirty="0" smtClean="0">
              <a:solidFill>
                <a:srgbClr val="000000"/>
              </a:solidFill>
              <a:latin typeface="Simplified Arabic" pitchFamily="18" charset="-78"/>
              <a:cs typeface="Simplified Arabic" pitchFamily="18" charset="-78"/>
            </a:endParaRPr>
          </a:p>
        </p:txBody>
      </p:sp>
      <p:sp>
        <p:nvSpPr>
          <p:cNvPr id="11" name="Rectangle 10"/>
          <p:cNvSpPr/>
          <p:nvPr/>
        </p:nvSpPr>
        <p:spPr>
          <a:xfrm>
            <a:off x="645694" y="3556337"/>
            <a:ext cx="7670400" cy="1015663"/>
          </a:xfrm>
          <a:prstGeom prst="rect">
            <a:avLst/>
          </a:prstGeom>
          <a:solidFill>
            <a:schemeClr val="accent5">
              <a:lumMod val="40000"/>
              <a:lumOff val="60000"/>
            </a:schemeClr>
          </a:solidFill>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لا يجب أن يُجبر الأب أبنه أو أبنته على الزواج من شخصية معينة، أو على الدخول فى دراسة معينة.</a:t>
            </a:r>
            <a:endParaRPr lang="en-US" altLang="zh-CN" sz="3000" b="1" dirty="0" smtClean="0">
              <a:solidFill>
                <a:srgbClr val="000000"/>
              </a:solidFill>
              <a:latin typeface="Simplified Arabic" pitchFamily="18" charset="-78"/>
              <a:cs typeface="Simplified Arabic" pitchFamily="18" charset="-78"/>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5" name="Rectangle 4"/>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2) الأوضاع الخاضعة</a:t>
            </a:r>
            <a:endParaRPr lang="ar-EG" sz="4000" dirty="0">
              <a:latin typeface="Simplified Arabic" pitchFamily="18" charset="-78"/>
              <a:ea typeface="Tahoma" pitchFamily="34" charset="0"/>
              <a:cs typeface="Simplified Arabic" pitchFamily="18" charset="-78"/>
            </a:endParaRPr>
          </a:p>
        </p:txBody>
      </p:sp>
      <p:sp>
        <p:nvSpPr>
          <p:cNvPr id="13" name="Bevel 12"/>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4" name="Rectangle 13"/>
          <p:cNvSpPr/>
          <p:nvPr/>
        </p:nvSpPr>
        <p:spPr>
          <a:xfrm>
            <a:off x="457200" y="2510590"/>
            <a:ext cx="8280000" cy="1391022"/>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200" b="1" dirty="0" smtClean="0">
                <a:solidFill>
                  <a:srgbClr val="000000"/>
                </a:solidFill>
                <a:latin typeface="Tahoma" pitchFamily="34" charset="0"/>
                <a:ea typeface="Tahoma" pitchFamily="34" charset="0"/>
                <a:cs typeface="Tahoma" pitchFamily="34" charset="0"/>
              </a:rPr>
              <a:t>”</a:t>
            </a:r>
            <a:r>
              <a:rPr lang="ar-SA" altLang="zh-CN" sz="2200" b="1" dirty="0" smtClean="0">
                <a:solidFill>
                  <a:srgbClr val="000000"/>
                </a:solidFill>
                <a:latin typeface="Tahoma" pitchFamily="34" charset="0"/>
                <a:ea typeface="Tahoma" pitchFamily="34" charset="0"/>
                <a:cs typeface="Tahoma" pitchFamily="34" charset="0"/>
              </a:rPr>
              <a:t>أَيُّهَا النِّسَاءُ اخْضَعْنَ لِرِجَالِكُنَّ كَمَا لِلرَّبِّ</a:t>
            </a:r>
            <a:r>
              <a:rPr lang="ar-EG" altLang="zh-CN" sz="2200" b="1" dirty="0" smtClean="0">
                <a:solidFill>
                  <a:srgbClr val="000000"/>
                </a:solidFill>
                <a:latin typeface="Tahoma" pitchFamily="34" charset="0"/>
                <a:ea typeface="Tahoma" pitchFamily="34" charset="0"/>
                <a:cs typeface="Tahoma" pitchFamily="34" charset="0"/>
              </a:rPr>
              <a:t> ... </a:t>
            </a:r>
            <a:r>
              <a:rPr lang="ar-SA" altLang="zh-CN" sz="2200" b="1" dirty="0" smtClean="0">
                <a:solidFill>
                  <a:srgbClr val="000000"/>
                </a:solidFill>
                <a:latin typeface="Tahoma" pitchFamily="34" charset="0"/>
                <a:ea typeface="Tahoma" pitchFamily="34" charset="0"/>
                <a:cs typeface="Tahoma" pitchFamily="34" charset="0"/>
              </a:rPr>
              <a:t>كَمَا تَخْضَعُ الْكَنِيسَةُ لِلْمَسِيحِ، كَذلِكَ النِّسَاءُ لِرِجَالِهِنَّ فِي كُلِّ شَيْءٍ</a:t>
            </a:r>
            <a:r>
              <a:rPr lang="ar-EG" altLang="zh-CN" sz="2200" b="1" dirty="0" smtClean="0">
                <a:solidFill>
                  <a:srgbClr val="000000"/>
                </a:solidFill>
                <a:latin typeface="Tahoma" pitchFamily="34" charset="0"/>
                <a:ea typeface="Tahoma" pitchFamily="34" charset="0"/>
                <a:cs typeface="Tahoma" pitchFamily="34" charset="0"/>
              </a:rPr>
              <a:t> ..." </a:t>
            </a:r>
          </a:p>
          <a:p>
            <a:pPr>
              <a:lnSpc>
                <a:spcPct val="125000"/>
              </a:lnSpc>
            </a:pPr>
            <a:r>
              <a:rPr lang="ar-EG" altLang="zh-CN" sz="2200" b="1" dirty="0" smtClean="0">
                <a:solidFill>
                  <a:srgbClr val="000000"/>
                </a:solidFill>
                <a:latin typeface="Tahoma" pitchFamily="34" charset="0"/>
                <a:ea typeface="Tahoma" pitchFamily="34" charset="0"/>
                <a:cs typeface="Tahoma" pitchFamily="34" charset="0"/>
              </a:rPr>
              <a:t>(أف 5: 22- 24، 33)</a:t>
            </a:r>
          </a:p>
        </p:txBody>
      </p:sp>
      <p:sp>
        <p:nvSpPr>
          <p:cNvPr id="15" name="Rectangle 14"/>
          <p:cNvSpPr/>
          <p:nvPr/>
        </p:nvSpPr>
        <p:spPr>
          <a:xfrm>
            <a:off x="457200" y="4196906"/>
            <a:ext cx="8280000" cy="72000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200" b="1" dirty="0" smtClean="0">
                <a:solidFill>
                  <a:srgbClr val="000000"/>
                </a:solidFill>
                <a:latin typeface="Tahoma" pitchFamily="34" charset="0"/>
                <a:ea typeface="Tahoma" pitchFamily="34" charset="0"/>
                <a:cs typeface="Tahoma" pitchFamily="34" charset="0"/>
              </a:rPr>
              <a:t>”</a:t>
            </a:r>
            <a:r>
              <a:rPr lang="ar-SA" altLang="zh-CN" sz="2200" b="1" dirty="0" smtClean="0">
                <a:solidFill>
                  <a:srgbClr val="000000"/>
                </a:solidFill>
                <a:latin typeface="Tahoma" pitchFamily="34" charset="0"/>
                <a:ea typeface="Tahoma" pitchFamily="34" charset="0"/>
                <a:cs typeface="Tahoma" pitchFamily="34" charset="0"/>
              </a:rPr>
              <a:t>أَيُّهَا الأَوْلاَدُ، أَطِيعُوا وَالِدِيكُمْ فِي الرَّبِّ لأَنَّ هذَا حَقٌّ</a:t>
            </a:r>
            <a:r>
              <a:rPr lang="ar-EG" altLang="zh-CN" sz="2200" b="1" dirty="0" smtClean="0">
                <a:solidFill>
                  <a:srgbClr val="000000"/>
                </a:solidFill>
                <a:latin typeface="Tahoma" pitchFamily="34" charset="0"/>
                <a:ea typeface="Tahoma" pitchFamily="34" charset="0"/>
                <a:cs typeface="Tahoma" pitchFamily="34" charset="0"/>
              </a:rPr>
              <a:t>" (أف 6: 1)</a:t>
            </a:r>
          </a:p>
        </p:txBody>
      </p:sp>
      <p:sp>
        <p:nvSpPr>
          <p:cNvPr id="16" name="Rectangle 15"/>
          <p:cNvSpPr/>
          <p:nvPr/>
        </p:nvSpPr>
        <p:spPr>
          <a:xfrm>
            <a:off x="457200" y="5205664"/>
            <a:ext cx="8280000" cy="1391022"/>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200" b="1" dirty="0" smtClean="0">
                <a:solidFill>
                  <a:srgbClr val="000000"/>
                </a:solidFill>
                <a:latin typeface="Tahoma" pitchFamily="34" charset="0"/>
                <a:ea typeface="Tahoma" pitchFamily="34" charset="0"/>
                <a:cs typeface="Tahoma" pitchFamily="34" charset="0"/>
              </a:rPr>
              <a:t>”</a:t>
            </a:r>
            <a:r>
              <a:rPr lang="ar-SA" altLang="zh-CN" sz="2200" b="1" dirty="0" smtClean="0">
                <a:solidFill>
                  <a:srgbClr val="000000"/>
                </a:solidFill>
                <a:latin typeface="Tahoma" pitchFamily="34" charset="0"/>
                <a:ea typeface="Tahoma" pitchFamily="34" charset="0"/>
                <a:cs typeface="Tahoma" pitchFamily="34" charset="0"/>
              </a:rPr>
              <a:t>أَطِيعُوا مُرْشِدِيكُمْ وَاخْضَعُوا، لأَنَّهُمْ يَسْهَرُونَ لأَجْلِ نُفُوسِكُمْ كَأَنَّهُمْ سَوْفَ يُعْطُونَ حِسَابًا، لِكَيْ يَفْعَلُوا ذلِكَ بِفَرَحٍ، لاَ آنِّينَ</a:t>
            </a:r>
            <a:r>
              <a:rPr lang="ar-EG" altLang="zh-CN" sz="2200" b="1" dirty="0" smtClean="0">
                <a:solidFill>
                  <a:srgbClr val="000000"/>
                </a:solidFill>
                <a:latin typeface="Tahoma" pitchFamily="34" charset="0"/>
                <a:ea typeface="Tahoma" pitchFamily="34" charset="0"/>
                <a:cs typeface="Tahoma" pitchFamily="34" charset="0"/>
              </a:rPr>
              <a:t>" </a:t>
            </a:r>
          </a:p>
          <a:p>
            <a:pPr>
              <a:lnSpc>
                <a:spcPct val="125000"/>
              </a:lnSpc>
            </a:pPr>
            <a:r>
              <a:rPr lang="ar-EG" altLang="zh-CN" sz="2200" b="1" dirty="0" smtClean="0">
                <a:solidFill>
                  <a:srgbClr val="000000"/>
                </a:solidFill>
                <a:latin typeface="Tahoma" pitchFamily="34" charset="0"/>
                <a:ea typeface="Tahoma" pitchFamily="34" charset="0"/>
                <a:cs typeface="Tahoma" pitchFamily="34" charset="0"/>
              </a:rPr>
              <a:t>(عب 13: 17)</a:t>
            </a:r>
          </a:p>
        </p:txBody>
      </p:sp>
    </p:spTree>
  </p:cSld>
  <p:clrMapOvr>
    <a:masterClrMapping/>
  </p:clrMapOvr>
  <p:transition>
    <p:pull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7" name="Rectangle 6"/>
          <p:cNvSpPr/>
          <p:nvPr/>
        </p:nvSpPr>
        <p:spPr>
          <a:xfrm>
            <a:off x="1219200" y="0"/>
            <a:ext cx="6583854" cy="1323439"/>
          </a:xfrm>
          <a:prstGeom prst="rect">
            <a:avLst/>
          </a:prstGeom>
        </p:spPr>
        <p:txBody>
          <a:bodyPr wrap="none">
            <a:spAutoFit/>
          </a:bodyPr>
          <a:lstStyle/>
          <a:p>
            <a:r>
              <a:rPr lang="ar-EG" sz="8000" b="1" dirty="0" smtClean="0">
                <a:solidFill>
                  <a:srgbClr val="FFFF00"/>
                </a:solidFill>
                <a:latin typeface="Tahoma" pitchFamily="34" charset="0"/>
                <a:ea typeface="Tahoma" pitchFamily="34" charset="0"/>
                <a:cs typeface="Tahoma" pitchFamily="34" charset="0"/>
              </a:rPr>
              <a:t>الوحدة الثانية</a:t>
            </a:r>
            <a:endParaRPr lang="ar-EG" sz="8000" dirty="0">
              <a:solidFill>
                <a:srgbClr val="FFFF00"/>
              </a:solidFill>
            </a:endParaRPr>
          </a:p>
        </p:txBody>
      </p:sp>
      <p:sp>
        <p:nvSpPr>
          <p:cNvPr id="9" name="Rounded Rectangle 8"/>
          <p:cNvSpPr/>
          <p:nvPr/>
        </p:nvSpPr>
        <p:spPr>
          <a:xfrm>
            <a:off x="228600" y="1752600"/>
            <a:ext cx="3962400" cy="5105400"/>
          </a:xfrm>
          <a:prstGeom prst="roundRect">
            <a:avLst/>
          </a:prstGeom>
          <a:solidFill>
            <a:schemeClr val="accent6">
              <a:lumMod val="50000"/>
            </a:schemeClr>
          </a:solidFill>
          <a:effectLst>
            <a:glow rad="228600">
              <a:schemeClr val="accent4">
                <a:satMod val="175000"/>
                <a:alpha val="40000"/>
              </a:schemeClr>
            </a:glow>
            <a:outerShdw blurRad="50800" dist="38100" dir="13500000" algn="br" rotWithShape="0">
              <a:prstClr val="black">
                <a:alpha val="40000"/>
              </a:prstClr>
            </a:outerShdw>
          </a:effectLst>
          <a:scene3d>
            <a:camera prst="perspectiveRelaxed"/>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lvl="2" algn="ctr"/>
            <a:r>
              <a:rPr lang="ar-EG" sz="9600" b="1" dirty="0" smtClean="0">
                <a:solidFill>
                  <a:schemeClr val="tx1"/>
                </a:solidFill>
                <a:cs typeface="Simplified Arabic" pitchFamily="2" charset="-78"/>
              </a:rPr>
              <a:t>العلاقة مع الله والإنسان</a:t>
            </a:r>
            <a:endParaRPr lang="ar-EG" sz="8800" b="1" dirty="0" smtClean="0">
              <a:solidFill>
                <a:schemeClr val="tx1"/>
              </a:solidFill>
              <a:cs typeface="Simplified Arabic" pitchFamily="2" charset="-78"/>
            </a:endParaRPr>
          </a:p>
          <a:p>
            <a:pPr algn="ctr"/>
            <a:endParaRPr lang="ar-EG" dirty="0">
              <a:solidFill>
                <a:schemeClr val="tx1"/>
              </a:solidFill>
            </a:endParaRPr>
          </a:p>
        </p:txBody>
      </p:sp>
      <p:pic>
        <p:nvPicPr>
          <p:cNvPr id="3" name="Picture 2" descr="C:\Users\aos\Desktop\6 - Copy.jpeg"/>
          <p:cNvPicPr>
            <a:picLocks noChangeAspect="1" noChangeArrowheads="1"/>
          </p:cNvPicPr>
          <p:nvPr/>
        </p:nvPicPr>
        <p:blipFill>
          <a:blip r:embed="rId3" cstate="print"/>
          <a:srcRect/>
          <a:stretch>
            <a:fillRect/>
          </a:stretch>
        </p:blipFill>
        <p:spPr bwMode="auto">
          <a:xfrm>
            <a:off x="4419600" y="1447800"/>
            <a:ext cx="4572000" cy="5257800"/>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 to="" calcmode="lin" valueType="num">
                                      <p:cBhvr>
                                        <p:cTn id="10" dur="1" fill="hold"/>
                                        <p:tgtEl>
                                          <p:spTgt spid="3"/>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 to="" calcmode="lin" valueType="num">
                                      <p:cBhvr>
                                        <p:cTn id="13" dur="1" fill="hold"/>
                                        <p:tgtEl>
                                          <p:spTgt spid="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392741"/>
            <a:ext cx="8280000" cy="1431161"/>
          </a:xfrm>
          <a:prstGeom prst="rect">
            <a:avLst/>
          </a:prstGeom>
          <a:solidFill>
            <a:schemeClr val="accent3">
              <a:lumMod val="60000"/>
              <a:lumOff val="40000"/>
            </a:schemeClr>
          </a:solidFill>
        </p:spPr>
        <p:txBody>
          <a:bodyPr wrap="square">
            <a:spAutoFit/>
          </a:bodyPr>
          <a:lstStyle/>
          <a:p>
            <a:pPr algn="r" rtl="1"/>
            <a:r>
              <a:rPr lang="ar-EG" altLang="zh-CN" sz="2900" b="1" dirty="0" smtClean="0">
                <a:solidFill>
                  <a:srgbClr val="C00000"/>
                </a:solidFill>
                <a:latin typeface="Simplified Arabic" pitchFamily="18" charset="-78"/>
                <a:cs typeface="Simplified Arabic" pitchFamily="18" charset="-78"/>
              </a:rPr>
              <a:t>الأوضاع الخاضعة </a:t>
            </a:r>
            <a:r>
              <a:rPr lang="ar-EG" altLang="zh-CN" sz="2900" b="1" dirty="0" smtClean="0">
                <a:solidFill>
                  <a:srgbClr val="000000"/>
                </a:solidFill>
                <a:latin typeface="Simplified Arabic" pitchFamily="18" charset="-78"/>
                <a:cs typeface="Simplified Arabic" pitchFamily="18" charset="-78"/>
              </a:rPr>
              <a:t>ليست حكماً قاسياً وضعه الله، ولكنه نظاماً وترتيباً، وهذا الخضوع هو أكبر فرصة إلهية ممنوحة لنا لتشكيلنا وضبطنا، وحمايتنا، وتعليمنا.</a:t>
            </a:r>
            <a:endParaRPr lang="en-US" altLang="zh-CN" sz="2900" b="1" dirty="0" smtClean="0">
              <a:solidFill>
                <a:srgbClr val="0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3" name="Rectangle 12"/>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2) الأوضاع الخاضعة</a:t>
            </a:r>
            <a:endParaRPr lang="ar-EG" sz="4000" dirty="0">
              <a:latin typeface="Simplified Arabic" pitchFamily="18" charset="-78"/>
              <a:ea typeface="Tahoma" pitchFamily="34" charset="0"/>
              <a:cs typeface="Simplified Arabic" pitchFamily="18" charset="-78"/>
            </a:endParaRPr>
          </a:p>
        </p:txBody>
      </p:sp>
      <p:sp>
        <p:nvSpPr>
          <p:cNvPr id="17" name="Rectangle 16"/>
          <p:cNvSpPr/>
          <p:nvPr/>
        </p:nvSpPr>
        <p:spPr>
          <a:xfrm>
            <a:off x="609600" y="4006516"/>
            <a:ext cx="7899000" cy="984885"/>
          </a:xfrm>
          <a:prstGeom prst="rect">
            <a:avLst/>
          </a:prstGeom>
          <a:solidFill>
            <a:schemeClr val="accent1">
              <a:lumMod val="60000"/>
              <a:lumOff val="40000"/>
            </a:schemeClr>
          </a:solidFill>
        </p:spPr>
        <p:txBody>
          <a:bodyPr wrap="square">
            <a:spAutoFit/>
          </a:bodyPr>
          <a:lstStyle/>
          <a:p>
            <a:pPr algn="r" rtl="1"/>
            <a:r>
              <a:rPr lang="ar-EG" altLang="zh-CN" sz="2900" b="1" dirty="0" smtClean="0">
                <a:solidFill>
                  <a:srgbClr val="000000"/>
                </a:solidFill>
                <a:latin typeface="Simplified Arabic" pitchFamily="18" charset="-78"/>
                <a:cs typeface="Simplified Arabic" pitchFamily="18" charset="-78"/>
              </a:rPr>
              <a:t>من الصواب روحياً واجتماعياً أن لا يرفض الإنسان أو لا يتمرد على وضعه الذي وُجِدَ فيه، بل ويكون خاضعاً أيضاً له.</a:t>
            </a:r>
            <a:endParaRPr lang="en-US" altLang="zh-CN" sz="2900" b="1" dirty="0" smtClean="0">
              <a:solidFill>
                <a:srgbClr val="000000"/>
              </a:solidFill>
              <a:latin typeface="Simplified Arabic" pitchFamily="18" charset="-78"/>
              <a:cs typeface="Simplified Arabic" pitchFamily="18" charset="-78"/>
            </a:endParaRPr>
          </a:p>
        </p:txBody>
      </p:sp>
      <p:sp>
        <p:nvSpPr>
          <p:cNvPr id="19" name="Rectangle 18"/>
          <p:cNvSpPr/>
          <p:nvPr/>
        </p:nvSpPr>
        <p:spPr>
          <a:xfrm>
            <a:off x="457200" y="5299799"/>
            <a:ext cx="8280000" cy="108000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300" b="1" dirty="0" smtClean="0">
                <a:solidFill>
                  <a:srgbClr val="000000"/>
                </a:solidFill>
                <a:latin typeface="Tahoma" pitchFamily="34" charset="0"/>
                <a:ea typeface="Tahoma" pitchFamily="34" charset="0"/>
                <a:cs typeface="Tahoma" pitchFamily="34" charset="0"/>
              </a:rPr>
              <a:t>”</a:t>
            </a:r>
            <a:r>
              <a:rPr lang="ar-SA" altLang="zh-CN" sz="2300" b="1" dirty="0" smtClean="0">
                <a:solidFill>
                  <a:srgbClr val="000000"/>
                </a:solidFill>
                <a:latin typeface="Tahoma" pitchFamily="34" charset="0"/>
                <a:ea typeface="Tahoma" pitchFamily="34" charset="0"/>
                <a:cs typeface="Tahoma" pitchFamily="34" charset="0"/>
              </a:rPr>
              <a:t>فَاخْضَعُوا لِكُلِّ تَرْتِيبٍ بَشَرِيٍّ مِنْ أَجْلِ الرَّبِّ. إِنْ كَانَ لِلْمَلِكِ فَكَمَنْ هُوَ فَوْقَ الْكُلِّ</a:t>
            </a:r>
            <a:r>
              <a:rPr lang="ar-EG" altLang="zh-CN" sz="2300" b="1" dirty="0" smtClean="0">
                <a:solidFill>
                  <a:srgbClr val="000000"/>
                </a:solidFill>
                <a:latin typeface="Tahoma" pitchFamily="34" charset="0"/>
                <a:ea typeface="Tahoma" pitchFamily="34" charset="0"/>
                <a:cs typeface="Tahoma" pitchFamily="34" charset="0"/>
              </a:rPr>
              <a:t>" (1بط 2: 13)</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5410200" y="2392741"/>
            <a:ext cx="3250800" cy="538609"/>
          </a:xfrm>
          <a:prstGeom prst="rect">
            <a:avLst/>
          </a:prstGeom>
          <a:solidFill>
            <a:schemeClr val="accent3">
              <a:lumMod val="60000"/>
              <a:lumOff val="40000"/>
            </a:schemeClr>
          </a:solidFill>
        </p:spPr>
        <p:txBody>
          <a:bodyPr wrap="square">
            <a:spAutoFit/>
          </a:bodyPr>
          <a:lstStyle/>
          <a:p>
            <a:pPr algn="r" rtl="1"/>
            <a:r>
              <a:rPr lang="ar-EG" altLang="zh-CN" sz="2900" b="1" dirty="0" smtClean="0">
                <a:solidFill>
                  <a:srgbClr val="C00000"/>
                </a:solidFill>
                <a:latin typeface="Simplified Arabic" pitchFamily="18" charset="-78"/>
                <a:cs typeface="Simplified Arabic" pitchFamily="18" charset="-78"/>
              </a:rPr>
              <a:t>الأوضاع الخاضعة </a:t>
            </a:r>
            <a:r>
              <a:rPr lang="ar-EG" altLang="zh-CN" sz="2900" b="1" dirty="0" smtClean="0">
                <a:solidFill>
                  <a:srgbClr val="000000"/>
                </a:solidFill>
                <a:latin typeface="Simplified Arabic" pitchFamily="18" charset="-78"/>
                <a:cs typeface="Simplified Arabic" pitchFamily="18" charset="-78"/>
              </a:rPr>
              <a:t>مثل::</a:t>
            </a:r>
            <a:endParaRPr lang="en-US" altLang="zh-CN" sz="2900" b="1" dirty="0" smtClean="0">
              <a:solidFill>
                <a:srgbClr val="0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3" name="Rectangle 12"/>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2) الأوضاع الخاضعة</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3962400" y="3276600"/>
            <a:ext cx="29718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المرؤوسين فى العمل </a:t>
            </a:r>
          </a:p>
        </p:txBody>
      </p:sp>
      <p:sp>
        <p:nvSpPr>
          <p:cNvPr id="9" name="Rectangle 8"/>
          <p:cNvSpPr/>
          <p:nvPr/>
        </p:nvSpPr>
        <p:spPr>
          <a:xfrm>
            <a:off x="3810000" y="4038600"/>
            <a:ext cx="32004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الزوجة بالنسبة لزوجها</a:t>
            </a:r>
          </a:p>
        </p:txBody>
      </p:sp>
      <p:sp>
        <p:nvSpPr>
          <p:cNvPr id="11" name="Rectangle 10"/>
          <p:cNvSpPr/>
          <p:nvPr/>
        </p:nvSpPr>
        <p:spPr>
          <a:xfrm>
            <a:off x="3505200" y="4780002"/>
            <a:ext cx="35052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الأبناء بالنسبة للأب والأم </a:t>
            </a:r>
          </a:p>
        </p:txBody>
      </p:sp>
      <p:sp>
        <p:nvSpPr>
          <p:cNvPr id="12" name="Rectangle 11"/>
          <p:cNvSpPr/>
          <p:nvPr/>
        </p:nvSpPr>
        <p:spPr>
          <a:xfrm>
            <a:off x="1143000" y="5486400"/>
            <a:ext cx="58674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المخدومين بالنسبة للراعي أو المرشد الروحي</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392741"/>
            <a:ext cx="8280000" cy="1431161"/>
          </a:xfrm>
          <a:prstGeom prst="rect">
            <a:avLst/>
          </a:prstGeom>
          <a:solidFill>
            <a:schemeClr val="accent3">
              <a:lumMod val="60000"/>
              <a:lumOff val="40000"/>
            </a:schemeClr>
          </a:solidFill>
        </p:spPr>
        <p:txBody>
          <a:bodyPr wrap="square">
            <a:spAutoFit/>
          </a:bodyPr>
          <a:lstStyle/>
          <a:p>
            <a:pPr algn="r" rtl="1"/>
            <a:r>
              <a:rPr lang="ar-EG" altLang="zh-CN" sz="2900" b="1" dirty="0" smtClean="0">
                <a:solidFill>
                  <a:srgbClr val="000000"/>
                </a:solidFill>
                <a:latin typeface="Simplified Arabic" pitchFamily="18" charset="-78"/>
                <a:cs typeface="Simplified Arabic" pitchFamily="18" charset="-78"/>
              </a:rPr>
              <a:t>الإنسان فى هذا الوضع ليس مطلوباً منه أن يكون منساقاً بلا فهم أو رأى أو وعي، ولا مطلوباً منه أيضاً أن يُنفذ أمراً يحتوى على معنى من معاني الخطية. فالله لم يقرر هذا الخضوع أبداً. </a:t>
            </a:r>
            <a:r>
              <a:rPr lang="ar-EG" altLang="zh-CN" sz="2900" b="1" dirty="0" smtClean="0">
                <a:solidFill>
                  <a:srgbClr val="C00000"/>
                </a:solidFill>
                <a:latin typeface="Simplified Arabic" pitchFamily="18" charset="-78"/>
                <a:cs typeface="Simplified Arabic" pitchFamily="18" charset="-78"/>
              </a:rPr>
              <a:t>فهذا خضوع مرفوض</a:t>
            </a:r>
            <a:endParaRPr lang="en-US" altLang="zh-CN" sz="2900" b="1" dirty="0" smtClean="0">
              <a:solidFill>
                <a:srgbClr val="C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3" name="Rectangle 12"/>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2) الأوضاع الخاضعة</a:t>
            </a:r>
            <a:endParaRPr lang="ar-EG" sz="4000" dirty="0">
              <a:latin typeface="Simplified Arabic" pitchFamily="18" charset="-78"/>
              <a:ea typeface="Tahoma" pitchFamily="34" charset="0"/>
              <a:cs typeface="Simplified Arabic" pitchFamily="18" charset="-78"/>
            </a:endParaRPr>
          </a:p>
        </p:txBody>
      </p:sp>
      <p:sp>
        <p:nvSpPr>
          <p:cNvPr id="17" name="Rectangle 16"/>
          <p:cNvSpPr/>
          <p:nvPr/>
        </p:nvSpPr>
        <p:spPr>
          <a:xfrm>
            <a:off x="381000" y="4006516"/>
            <a:ext cx="8305800" cy="984885"/>
          </a:xfrm>
          <a:prstGeom prst="rect">
            <a:avLst/>
          </a:prstGeom>
          <a:solidFill>
            <a:schemeClr val="accent1">
              <a:lumMod val="60000"/>
              <a:lumOff val="40000"/>
            </a:schemeClr>
          </a:solidFill>
        </p:spPr>
        <p:txBody>
          <a:bodyPr wrap="square">
            <a:spAutoFit/>
          </a:bodyPr>
          <a:lstStyle/>
          <a:p>
            <a:pPr algn="r" rtl="1"/>
            <a:r>
              <a:rPr lang="ar-EG" altLang="zh-CN" sz="2900" b="1" dirty="0" smtClean="0">
                <a:solidFill>
                  <a:srgbClr val="C00000"/>
                </a:solidFill>
                <a:latin typeface="Simplified Arabic" pitchFamily="18" charset="-78"/>
                <a:cs typeface="Simplified Arabic" pitchFamily="18" charset="-78"/>
              </a:rPr>
              <a:t>الخضوع يعنى </a:t>
            </a:r>
            <a:r>
              <a:rPr lang="ar-EG" altLang="zh-CN" sz="2900" b="1" dirty="0" smtClean="0">
                <a:solidFill>
                  <a:srgbClr val="000000"/>
                </a:solidFill>
                <a:latin typeface="Simplified Arabic" pitchFamily="18" charset="-78"/>
                <a:cs typeface="Simplified Arabic" pitchFamily="18" charset="-78"/>
              </a:rPr>
              <a:t>الاستجابة أو التجاوب مع نداءات القيادة طالما لا يوجد أي مانع فى ذلك، وأيضاً فى الحدود المعقولة واللائقة</a:t>
            </a:r>
            <a:endParaRPr lang="en-US" altLang="zh-CN" sz="2900" b="1" dirty="0" smtClean="0">
              <a:solidFill>
                <a:srgbClr val="000000"/>
              </a:solidFill>
              <a:latin typeface="Simplified Arabic" pitchFamily="18" charset="-78"/>
              <a:cs typeface="Simplified Arabic" pitchFamily="18" charset="-78"/>
            </a:endParaRPr>
          </a:p>
        </p:txBody>
      </p:sp>
      <p:sp>
        <p:nvSpPr>
          <p:cNvPr id="8" name="Rectangle 7"/>
          <p:cNvSpPr/>
          <p:nvPr/>
        </p:nvSpPr>
        <p:spPr>
          <a:xfrm>
            <a:off x="381000" y="5187315"/>
            <a:ext cx="8305800" cy="984885"/>
          </a:xfrm>
          <a:prstGeom prst="rect">
            <a:avLst/>
          </a:prstGeom>
          <a:solidFill>
            <a:schemeClr val="accent5">
              <a:lumMod val="20000"/>
              <a:lumOff val="80000"/>
            </a:schemeClr>
          </a:solidFill>
        </p:spPr>
        <p:txBody>
          <a:bodyPr wrap="square">
            <a:spAutoFit/>
          </a:bodyPr>
          <a:lstStyle/>
          <a:p>
            <a:pPr algn="r" rtl="1"/>
            <a:r>
              <a:rPr lang="ar-EG" altLang="zh-CN" sz="2900" b="1" dirty="0" smtClean="0">
                <a:solidFill>
                  <a:srgbClr val="000000"/>
                </a:solidFill>
                <a:latin typeface="Simplified Arabic" pitchFamily="18" charset="-78"/>
                <a:cs typeface="Simplified Arabic" pitchFamily="18" charset="-78"/>
              </a:rPr>
              <a:t>هؤلاء الذين فى وضع الخضوع يلزمهم أن يتعاملوا مع الذين فى وضع القيادة </a:t>
            </a:r>
            <a:r>
              <a:rPr lang="ar-EG" altLang="zh-CN" sz="2900" b="1" dirty="0" smtClean="0">
                <a:solidFill>
                  <a:srgbClr val="C00000"/>
                </a:solidFill>
                <a:latin typeface="Simplified Arabic" pitchFamily="18" charset="-78"/>
                <a:cs typeface="Simplified Arabic" pitchFamily="18" charset="-78"/>
              </a:rPr>
              <a:t>بهذه الروح:</a:t>
            </a:r>
            <a:endParaRPr lang="en-US" altLang="zh-CN" sz="2900" b="1" dirty="0" smtClean="0">
              <a:solidFill>
                <a:srgbClr val="C00000"/>
              </a:solidFill>
              <a:latin typeface="Simplified Arabic" pitchFamily="18" charset="-78"/>
              <a:cs typeface="Simplified Arabic" pitchFamily="18" charset="-78"/>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3" name="Rectangle 12"/>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2) الأوضاع الخاضعة</a:t>
            </a:r>
            <a:endParaRPr lang="ar-EG" sz="4000" dirty="0">
              <a:latin typeface="Simplified Arabic" pitchFamily="18" charset="-78"/>
              <a:ea typeface="Tahoma" pitchFamily="34" charset="0"/>
              <a:cs typeface="Simplified Arabic" pitchFamily="18" charset="-78"/>
            </a:endParaRPr>
          </a:p>
        </p:txBody>
      </p:sp>
      <p:sp>
        <p:nvSpPr>
          <p:cNvPr id="9" name="Rectangle 8"/>
          <p:cNvSpPr/>
          <p:nvPr/>
        </p:nvSpPr>
        <p:spPr>
          <a:xfrm>
            <a:off x="3505200" y="2466474"/>
            <a:ext cx="5155800" cy="553998"/>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1) عدم التمرد، وعدم إثارة المشاحنات</a:t>
            </a:r>
          </a:p>
        </p:txBody>
      </p:sp>
      <p:sp>
        <p:nvSpPr>
          <p:cNvPr id="11" name="Rectangle 10"/>
          <p:cNvSpPr/>
          <p:nvPr/>
        </p:nvSpPr>
        <p:spPr>
          <a:xfrm>
            <a:off x="533400" y="1752600"/>
            <a:ext cx="3555600" cy="553998"/>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2) تقديم الهيبة والوقار</a:t>
            </a:r>
          </a:p>
        </p:txBody>
      </p:sp>
      <p:sp>
        <p:nvSpPr>
          <p:cNvPr id="12" name="Rectangle 11"/>
          <p:cNvSpPr/>
          <p:nvPr/>
        </p:nvSpPr>
        <p:spPr>
          <a:xfrm>
            <a:off x="533400" y="3171327"/>
            <a:ext cx="8203800" cy="1015663"/>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3) استقبال التوجيه أو النداء بوداعة، وكذلك الاستفسار عن           الأشياء أو التوجيهات غير الواضحة بهدوء</a:t>
            </a:r>
          </a:p>
        </p:txBody>
      </p:sp>
      <p:sp>
        <p:nvSpPr>
          <p:cNvPr id="14" name="Rectangle 13"/>
          <p:cNvSpPr/>
          <p:nvPr/>
        </p:nvSpPr>
        <p:spPr>
          <a:xfrm>
            <a:off x="483000" y="4339390"/>
            <a:ext cx="8280000" cy="1015663"/>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pPr>
            <a:r>
              <a:rPr lang="ar-EG" altLang="zh-CN" sz="2900" b="1" dirty="0" smtClean="0">
                <a:solidFill>
                  <a:srgbClr val="000000"/>
                </a:solidFill>
                <a:latin typeface="Simplified Arabic" pitchFamily="18" charset="-78"/>
                <a:cs typeface="Simplified Arabic" pitchFamily="18" charset="-78"/>
              </a:rPr>
              <a:t>4) </a:t>
            </a:r>
            <a:r>
              <a:rPr lang="ar-EG" altLang="zh-CN" sz="3000" b="1" dirty="0" smtClean="0">
                <a:solidFill>
                  <a:srgbClr val="000000"/>
                </a:solidFill>
                <a:latin typeface="Simplified Arabic" pitchFamily="18" charset="-78"/>
                <a:cs typeface="Simplified Arabic" pitchFamily="18" charset="-78"/>
              </a:rPr>
              <a:t>عدم محاولة إلغاء دور القيادة (القائد)، وأخذ هذا الدور مهما      كانت الأسباب، (</a:t>
            </a:r>
            <a:r>
              <a:rPr lang="ar-EG" altLang="zh-CN" sz="3000" b="1" dirty="0" smtClean="0">
                <a:solidFill>
                  <a:srgbClr val="C00000"/>
                </a:solidFill>
                <a:latin typeface="Simplified Arabic" pitchFamily="18" charset="-78"/>
                <a:cs typeface="Simplified Arabic" pitchFamily="18" charset="-78"/>
              </a:rPr>
              <a:t>مثل</a:t>
            </a:r>
            <a:r>
              <a:rPr lang="ar-EG" altLang="zh-CN" sz="3000" b="1" dirty="0" smtClean="0">
                <a:solidFill>
                  <a:srgbClr val="000000"/>
                </a:solidFill>
                <a:latin typeface="Simplified Arabic" pitchFamily="18" charset="-78"/>
                <a:cs typeface="Simplified Arabic" pitchFamily="18" charset="-78"/>
              </a:rPr>
              <a:t>: ضعف شخصية القادة</a:t>
            </a:r>
          </a:p>
        </p:txBody>
      </p:sp>
      <p:sp>
        <p:nvSpPr>
          <p:cNvPr id="15" name="Rectangle 14"/>
          <p:cNvSpPr/>
          <p:nvPr/>
        </p:nvSpPr>
        <p:spPr>
          <a:xfrm>
            <a:off x="457200" y="5536231"/>
            <a:ext cx="8305800" cy="1015663"/>
          </a:xfrm>
          <a:prstGeom prst="rect">
            <a:avLst/>
          </a:prstGeom>
          <a:solidFill>
            <a:srgbClr val="92D050"/>
          </a:solidFill>
          <a:ln w="57150">
            <a:solidFill>
              <a:srgbClr val="EC74CA"/>
            </a:solidFill>
          </a:ln>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عند اكتشاف خطأ ما فى القيادة، يمكن إيضاح ذلك بدون إحراج للقادة، حتى لا تحدث إثارة واضطراب فى العلاقة</a:t>
            </a:r>
            <a:endParaRPr lang="en-US" altLang="zh-CN" sz="3000" b="1" dirty="0" smtClean="0">
              <a:solidFill>
                <a:srgbClr val="000000"/>
              </a:solidFill>
              <a:latin typeface="Simplified Arabic" pitchFamily="18" charset="-78"/>
              <a:cs typeface="Simplified Arabic" pitchFamily="18" charset="-78"/>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13" name="Bevel 12"/>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4" name="Rectangle 13"/>
          <p:cNvSpPr/>
          <p:nvPr/>
        </p:nvSpPr>
        <p:spPr>
          <a:xfrm>
            <a:off x="457200" y="2510590"/>
            <a:ext cx="8280000" cy="2331407"/>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300" b="1" dirty="0" smtClean="0">
                <a:solidFill>
                  <a:srgbClr val="000000"/>
                </a:solidFill>
                <a:latin typeface="Tahoma" pitchFamily="34" charset="0"/>
                <a:ea typeface="Tahoma" pitchFamily="34" charset="0"/>
                <a:cs typeface="Tahoma" pitchFamily="34" charset="0"/>
              </a:rPr>
              <a:t>”</a:t>
            </a:r>
            <a:r>
              <a:rPr lang="ar-SA" altLang="zh-CN" sz="2300" b="1" dirty="0" smtClean="0">
                <a:solidFill>
                  <a:srgbClr val="000000"/>
                </a:solidFill>
                <a:latin typeface="Tahoma" pitchFamily="34" charset="0"/>
                <a:ea typeface="Tahoma" pitchFamily="34" charset="0"/>
                <a:cs typeface="Tahoma" pitchFamily="34" charset="0"/>
              </a:rPr>
              <a:t>وَلُوطٌ السَّائِرُ مَعَ أَبْرَامَ </a:t>
            </a:r>
            <a:r>
              <a:rPr lang="ar-EG" altLang="zh-CN" sz="2300" b="1" dirty="0" smtClean="0">
                <a:solidFill>
                  <a:srgbClr val="000000"/>
                </a:solidFill>
                <a:latin typeface="Tahoma" pitchFamily="34" charset="0"/>
                <a:ea typeface="Tahoma" pitchFamily="34" charset="0"/>
                <a:cs typeface="Tahoma" pitchFamily="34" charset="0"/>
              </a:rPr>
              <a:t>... </a:t>
            </a:r>
            <a:r>
              <a:rPr lang="ar-SA" altLang="zh-CN" sz="2300" b="1" dirty="0" smtClean="0">
                <a:solidFill>
                  <a:srgbClr val="000000"/>
                </a:solidFill>
                <a:latin typeface="Tahoma" pitchFamily="34" charset="0"/>
                <a:ea typeface="Tahoma" pitchFamily="34" charset="0"/>
                <a:cs typeface="Tahoma" pitchFamily="34" charset="0"/>
              </a:rPr>
              <a:t>فَحَدَثَتْ مُخَاصَمَةٌ بَيْنَ رُعَاةِ مَوَاشِي أَبْرَامَ وَرُعَاةِ مَوَاشِي لُوطٍ </a:t>
            </a:r>
            <a:r>
              <a:rPr lang="ar-EG" altLang="zh-CN" sz="2300" b="1" dirty="0" smtClean="0">
                <a:solidFill>
                  <a:srgbClr val="000000"/>
                </a:solidFill>
                <a:latin typeface="Tahoma" pitchFamily="34" charset="0"/>
                <a:ea typeface="Tahoma" pitchFamily="34" charset="0"/>
                <a:cs typeface="Tahoma" pitchFamily="34" charset="0"/>
              </a:rPr>
              <a:t> ... </a:t>
            </a:r>
            <a:r>
              <a:rPr lang="ar-SA" altLang="zh-CN" sz="2300" b="1" dirty="0" smtClean="0">
                <a:solidFill>
                  <a:srgbClr val="000000"/>
                </a:solidFill>
                <a:latin typeface="Tahoma" pitchFamily="34" charset="0"/>
                <a:ea typeface="Tahoma" pitchFamily="34" charset="0"/>
                <a:cs typeface="Tahoma" pitchFamily="34" charset="0"/>
              </a:rPr>
              <a:t>فَقَالَ أَبْرَامُ لِلُوطٍ: «لاَ تَكُنْ مُخَاصَمَةٌ بَيْنِي وَبَيْنَكَ، وَبَيْنَ رُعَاتِي وَرُعَاتِكَ، لأَنَّنَا نَحْنُ أَخَوَانِ. أَلَيْسَتْ كُلُّ الأَرْضِ أَمَامَكَ؟ اعْتَزِلْ عَنِّي. إِنْ ذَهَبْتَ شِمَالاً فَأَنَا يَمِينًا، وَإِنْ يَمِينًا فَأَنَا شِمَالاً</a:t>
            </a:r>
            <a:r>
              <a:rPr lang="ar-EG" altLang="zh-CN" sz="2300" b="1" dirty="0" smtClean="0">
                <a:solidFill>
                  <a:srgbClr val="000000"/>
                </a:solidFill>
                <a:latin typeface="Tahoma" pitchFamily="34" charset="0"/>
                <a:ea typeface="Tahoma" pitchFamily="34" charset="0"/>
                <a:cs typeface="Tahoma" pitchFamily="34" charset="0"/>
              </a:rPr>
              <a:t>" (تك 13: 5-9)</a:t>
            </a:r>
          </a:p>
        </p:txBody>
      </p:sp>
      <p:sp>
        <p:nvSpPr>
          <p:cNvPr id="15" name="Rectangle 14"/>
          <p:cNvSpPr/>
          <p:nvPr/>
        </p:nvSpPr>
        <p:spPr>
          <a:xfrm>
            <a:off x="457200" y="5257800"/>
            <a:ext cx="8280000" cy="1015663"/>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300" b="1" dirty="0" smtClean="0">
                <a:solidFill>
                  <a:srgbClr val="000000"/>
                </a:solidFill>
                <a:latin typeface="Tahoma" pitchFamily="34" charset="0"/>
                <a:ea typeface="Tahoma" pitchFamily="34" charset="0"/>
                <a:cs typeface="Tahoma" pitchFamily="34" charset="0"/>
              </a:rPr>
              <a:t>”</a:t>
            </a:r>
            <a:r>
              <a:rPr lang="ar-SA" altLang="zh-CN" sz="2300" b="1" dirty="0" smtClean="0">
                <a:solidFill>
                  <a:srgbClr val="000000"/>
                </a:solidFill>
                <a:latin typeface="Tahoma" pitchFamily="34" charset="0"/>
                <a:ea typeface="Tahoma" pitchFamily="34" charset="0"/>
                <a:cs typeface="Tahoma" pitchFamily="34" charset="0"/>
              </a:rPr>
              <a:t>اَلأَخُ أَمْنَعُ مِنْ مَدِينَةٍ حَصِينَةٍ، وَالْمُخَاصَمَاتُ كَعَارِضَةِ قَلْعَةٍ</a:t>
            </a:r>
            <a:r>
              <a:rPr lang="ar-EG" altLang="zh-CN" sz="2300" b="1" dirty="0" smtClean="0">
                <a:solidFill>
                  <a:srgbClr val="000000"/>
                </a:solidFill>
                <a:latin typeface="Tahoma" pitchFamily="34" charset="0"/>
                <a:ea typeface="Tahoma" pitchFamily="34" charset="0"/>
                <a:cs typeface="Tahoma" pitchFamily="34" charset="0"/>
              </a:rPr>
              <a:t>" </a:t>
            </a:r>
          </a:p>
          <a:p>
            <a:pPr>
              <a:lnSpc>
                <a:spcPct val="125000"/>
              </a:lnSpc>
            </a:pPr>
            <a:r>
              <a:rPr lang="ar-EG" altLang="zh-CN" sz="2300" b="1" dirty="0" smtClean="0">
                <a:solidFill>
                  <a:srgbClr val="000000"/>
                </a:solidFill>
                <a:latin typeface="Tahoma" pitchFamily="34" charset="0"/>
                <a:ea typeface="Tahoma" pitchFamily="34" charset="0"/>
                <a:cs typeface="Tahoma" pitchFamily="34" charset="0"/>
              </a:rPr>
              <a:t>(أم 18: 19)</a:t>
            </a:r>
          </a:p>
        </p:txBody>
      </p:sp>
      <p:sp>
        <p:nvSpPr>
          <p:cNvPr id="8" name="Rectangle 7"/>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3) الأوضاع المتماثلة</a:t>
            </a:r>
            <a:endParaRPr lang="ar-EG" sz="4000" dirty="0">
              <a:latin typeface="Simplified Arabic" pitchFamily="18" charset="-78"/>
              <a:ea typeface="Tahoma" pitchFamily="34" charset="0"/>
              <a:cs typeface="Simplified Arabic" pitchFamily="18" charset="-78"/>
            </a:endParaRPr>
          </a:p>
        </p:txBody>
      </p:sp>
    </p:spTree>
  </p:cSld>
  <p:clrMapOvr>
    <a:masterClrMapping/>
  </p:clrMapOvr>
  <p:transition>
    <p:pull dir="l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13" name="Bevel 12"/>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5" name="Rectangle 14"/>
          <p:cNvSpPr/>
          <p:nvPr/>
        </p:nvSpPr>
        <p:spPr>
          <a:xfrm>
            <a:off x="457200" y="2590799"/>
            <a:ext cx="8280000" cy="108000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300" b="1" dirty="0" smtClean="0">
                <a:solidFill>
                  <a:srgbClr val="000000"/>
                </a:solidFill>
                <a:latin typeface="Tahoma" pitchFamily="34" charset="0"/>
                <a:ea typeface="Tahoma" pitchFamily="34" charset="0"/>
                <a:cs typeface="Tahoma" pitchFamily="34" charset="0"/>
              </a:rPr>
              <a:t>”</a:t>
            </a:r>
            <a:r>
              <a:rPr lang="ar-SA" altLang="zh-CN" sz="2300" b="1" dirty="0" smtClean="0">
                <a:solidFill>
                  <a:srgbClr val="000000"/>
                </a:solidFill>
                <a:latin typeface="Tahoma" pitchFamily="34" charset="0"/>
                <a:ea typeface="Tahoma" pitchFamily="34" charset="0"/>
                <a:cs typeface="Tahoma" pitchFamily="34" charset="0"/>
              </a:rPr>
              <a:t>لأَنَّ الَّذِينَ سَبَقَ فَعَرَفَهُمْ سَبَقَ فَعَيَّنَهُمْ لِيَكُونُوا مُشَابِهِينَ صُورَةَ ابْنِهِ، لِيَكُونَ هُوَ بِكْرًا بَيْنَ إِخْوَةٍ كَثِيرِينَ</a:t>
            </a:r>
            <a:r>
              <a:rPr lang="ar-EG" altLang="zh-CN" sz="2300" b="1" dirty="0" smtClean="0">
                <a:solidFill>
                  <a:srgbClr val="000000"/>
                </a:solidFill>
                <a:latin typeface="Tahoma" pitchFamily="34" charset="0"/>
                <a:ea typeface="Tahoma" pitchFamily="34" charset="0"/>
                <a:cs typeface="Tahoma" pitchFamily="34" charset="0"/>
              </a:rPr>
              <a:t>" (رو 8: 29)</a:t>
            </a:r>
          </a:p>
        </p:txBody>
      </p:sp>
      <p:sp>
        <p:nvSpPr>
          <p:cNvPr id="16" name="Rectangle 15"/>
          <p:cNvSpPr/>
          <p:nvPr/>
        </p:nvSpPr>
        <p:spPr>
          <a:xfrm>
            <a:off x="457200" y="4114800"/>
            <a:ext cx="8280000" cy="2331407"/>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300" b="1" dirty="0" smtClean="0">
                <a:solidFill>
                  <a:srgbClr val="000000"/>
                </a:solidFill>
                <a:latin typeface="Tahoma" pitchFamily="34" charset="0"/>
                <a:ea typeface="Tahoma" pitchFamily="34" charset="0"/>
                <a:cs typeface="Tahoma" pitchFamily="34" charset="0"/>
              </a:rPr>
              <a:t>”</a:t>
            </a:r>
            <a:r>
              <a:rPr lang="ar-SA" altLang="zh-CN" sz="2300" b="1" dirty="0" smtClean="0">
                <a:solidFill>
                  <a:srgbClr val="000000"/>
                </a:solidFill>
                <a:latin typeface="Tahoma" pitchFamily="34" charset="0"/>
                <a:ea typeface="Tahoma" pitchFamily="34" charset="0"/>
                <a:cs typeface="Tahoma" pitchFamily="34" charset="0"/>
              </a:rPr>
              <a:t>وَجَاءَ إِلَى كَفْرِنَاحُومَ. وَإِذْ كَانَ فِي الْبَيْتِ سَأَلَهُمْ:«بِمَاذَا كُنْتُمْ تَتَكَالَمُونَ فِيمَا بَيْنَكُمْ فِي الطَّرِيقِ؟» فَسَكَتُوا، لأَنَّهُمْ تَحَاجُّوا فِي الطَّرِيقِ بَعْضُهُمْ مَعَ بَعْضٍ فِي مَنْ هُوَ أَعْظَمُ. فَجَلَسَ وَنَادَى الاثْنَيْ عَشَرَ وَقَالَ لَهُمْ:«إِذَا أَرَادَ أَحَدٌ أَنْ يَكُونَ أَوَّلاً فَيَكُونُ آخِرَ الْكُلِّ وَخَادِمًا لِلْكُلِّ»</a:t>
            </a:r>
            <a:r>
              <a:rPr lang="ar-EG" altLang="zh-CN" sz="2300" b="1" dirty="0" smtClean="0">
                <a:solidFill>
                  <a:srgbClr val="000000"/>
                </a:solidFill>
                <a:latin typeface="Tahoma" pitchFamily="34" charset="0"/>
                <a:ea typeface="Tahoma" pitchFamily="34" charset="0"/>
                <a:cs typeface="Tahoma" pitchFamily="34" charset="0"/>
              </a:rPr>
              <a:t>" (مر 9: 33-35)</a:t>
            </a:r>
          </a:p>
        </p:txBody>
      </p:sp>
      <p:sp>
        <p:nvSpPr>
          <p:cNvPr id="8" name="Rectangle 7"/>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3) الأوضاع المتماثلة</a:t>
            </a:r>
            <a:endParaRPr lang="ar-EG" sz="4000" dirty="0">
              <a:latin typeface="Simplified Arabic" pitchFamily="18" charset="-78"/>
              <a:ea typeface="Tahoma" pitchFamily="34" charset="0"/>
              <a:cs typeface="Simplified Arabic" pitchFamily="18" charset="-78"/>
            </a:endParaRPr>
          </a:p>
        </p:txBody>
      </p:sp>
    </p:spTree>
  </p:cSld>
  <p:clrMapOvr>
    <a:masterClrMapping/>
  </p:clrMapOvr>
  <p:transition>
    <p:pull dir="l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392741"/>
            <a:ext cx="8424000" cy="1440000"/>
          </a:xfrm>
          <a:prstGeom prst="rect">
            <a:avLst/>
          </a:prstGeom>
          <a:solidFill>
            <a:schemeClr val="accent3">
              <a:lumMod val="60000"/>
              <a:lumOff val="40000"/>
            </a:schemeClr>
          </a:solidFill>
        </p:spPr>
        <p:txBody>
          <a:bodyPr wrap="square">
            <a:spAutoFit/>
          </a:bodyPr>
          <a:lstStyle/>
          <a:p>
            <a:pPr algn="r" rtl="1"/>
            <a:r>
              <a:rPr lang="ar-EG" altLang="zh-CN" sz="2900" b="1" dirty="0" smtClean="0">
                <a:solidFill>
                  <a:srgbClr val="000000"/>
                </a:solidFill>
                <a:latin typeface="Simplified Arabic" pitchFamily="18" charset="-78"/>
                <a:cs typeface="Simplified Arabic" pitchFamily="18" charset="-78"/>
              </a:rPr>
              <a:t>يُقصد بالأوضاع المتماثلة أن أطراف هذه العلاقة ليس بينهم من له دور أو وضع قيادي بالنسبة للآخرين، ولا وضع الخاضع، ولكن الطرفين شبه متماثلين أو متساويين أو متقاربين فى نفس الوضع </a:t>
            </a:r>
            <a:r>
              <a:rPr lang="ar-EG" altLang="zh-CN" sz="2900" b="1" dirty="0" smtClean="0">
                <a:solidFill>
                  <a:srgbClr val="C00000"/>
                </a:solidFill>
                <a:latin typeface="Simplified Arabic" pitchFamily="18" charset="-78"/>
                <a:cs typeface="Simplified Arabic" pitchFamily="18" charset="-78"/>
              </a:rPr>
              <a:t>مثل:</a:t>
            </a:r>
            <a:endParaRPr lang="en-US" altLang="zh-CN" sz="2900" b="1" dirty="0" smtClean="0">
              <a:solidFill>
                <a:srgbClr val="C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13" name="Rectangle 12"/>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3) الأوضاع المتماثلة</a:t>
            </a:r>
            <a:endParaRPr lang="ar-EG" sz="4000" dirty="0">
              <a:latin typeface="Simplified Arabic" pitchFamily="18" charset="-78"/>
              <a:ea typeface="Tahoma" pitchFamily="34" charset="0"/>
              <a:cs typeface="Simplified Arabic" pitchFamily="18" charset="-78"/>
            </a:endParaRPr>
          </a:p>
        </p:txBody>
      </p:sp>
      <p:sp>
        <p:nvSpPr>
          <p:cNvPr id="9" name="Rectangle 8"/>
          <p:cNvSpPr/>
          <p:nvPr/>
        </p:nvSpPr>
        <p:spPr>
          <a:xfrm>
            <a:off x="2971800" y="3901696"/>
            <a:ext cx="34290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الأخوة فى الأسرة الواحدة</a:t>
            </a:r>
          </a:p>
        </p:txBody>
      </p:sp>
      <p:sp>
        <p:nvSpPr>
          <p:cNvPr id="11" name="Rectangle 10"/>
          <p:cNvSpPr/>
          <p:nvPr/>
        </p:nvSpPr>
        <p:spPr>
          <a:xfrm>
            <a:off x="1143000" y="5943600"/>
            <a:ext cx="52578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الأقارب "أبناء العم أو أبناء الخال أو .. "</a:t>
            </a:r>
          </a:p>
        </p:txBody>
      </p:sp>
      <p:sp>
        <p:nvSpPr>
          <p:cNvPr id="12" name="Rectangle 11"/>
          <p:cNvSpPr/>
          <p:nvPr/>
        </p:nvSpPr>
        <p:spPr>
          <a:xfrm>
            <a:off x="381000" y="3898232"/>
            <a:ext cx="21336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المرأة وحماتها</a:t>
            </a:r>
          </a:p>
        </p:txBody>
      </p:sp>
      <p:sp>
        <p:nvSpPr>
          <p:cNvPr id="14" name="Rectangle 13"/>
          <p:cNvSpPr/>
          <p:nvPr/>
        </p:nvSpPr>
        <p:spPr>
          <a:xfrm>
            <a:off x="3505200" y="4572000"/>
            <a:ext cx="28956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المسئولين فى الكنيسة </a:t>
            </a:r>
          </a:p>
        </p:txBody>
      </p:sp>
      <p:sp>
        <p:nvSpPr>
          <p:cNvPr id="15" name="Rectangle 14"/>
          <p:cNvSpPr/>
          <p:nvPr/>
        </p:nvSpPr>
        <p:spPr>
          <a:xfrm>
            <a:off x="6934200" y="3886200"/>
            <a:ext cx="19050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زملاء العمل</a:t>
            </a:r>
          </a:p>
        </p:txBody>
      </p:sp>
      <p:sp>
        <p:nvSpPr>
          <p:cNvPr id="16" name="Rectangle 15"/>
          <p:cNvSpPr/>
          <p:nvPr/>
        </p:nvSpPr>
        <p:spPr>
          <a:xfrm>
            <a:off x="3200400" y="5257800"/>
            <a:ext cx="32004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المخدومين فى الكنيسة</a:t>
            </a:r>
          </a:p>
        </p:txBody>
      </p:sp>
      <p:sp>
        <p:nvSpPr>
          <p:cNvPr id="18" name="Rectangle 17"/>
          <p:cNvSpPr/>
          <p:nvPr/>
        </p:nvSpPr>
        <p:spPr>
          <a:xfrm>
            <a:off x="7239000" y="5410200"/>
            <a:ext cx="1600200" cy="584775"/>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الأصدقاء</a:t>
            </a:r>
            <a:r>
              <a:rPr lang="ar-EG" sz="3200" dirty="0" smtClean="0"/>
              <a:t> </a:t>
            </a:r>
            <a:endParaRPr lang="ar-EG" altLang="zh-CN" sz="3000" b="1" dirty="0" smtClean="0">
              <a:solidFill>
                <a:srgbClr val="000000"/>
              </a:solidFill>
              <a:latin typeface="Simplified Arabic" pitchFamily="18" charset="-78"/>
              <a:cs typeface="Simplified Arabic" pitchFamily="18" charset="-78"/>
            </a:endParaRPr>
          </a:p>
        </p:txBody>
      </p:sp>
      <p:sp>
        <p:nvSpPr>
          <p:cNvPr id="19" name="Rectangle 18"/>
          <p:cNvSpPr/>
          <p:nvPr/>
        </p:nvSpPr>
        <p:spPr>
          <a:xfrm>
            <a:off x="7543800" y="4648200"/>
            <a:ext cx="1295400" cy="55399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الجيران</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160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392741"/>
            <a:ext cx="8280000" cy="1877437"/>
          </a:xfrm>
          <a:prstGeom prst="rect">
            <a:avLst/>
          </a:prstGeom>
          <a:solidFill>
            <a:schemeClr val="accent5">
              <a:lumMod val="20000"/>
              <a:lumOff val="80000"/>
            </a:schemeClr>
          </a:solidFill>
        </p:spPr>
        <p:txBody>
          <a:bodyPr wrap="square">
            <a:spAutoFit/>
          </a:bodyPr>
          <a:lstStyle/>
          <a:p>
            <a:pPr algn="r" rtl="1"/>
            <a:r>
              <a:rPr lang="ar-EG" altLang="zh-CN" sz="2900" b="1" dirty="0" smtClean="0">
                <a:solidFill>
                  <a:srgbClr val="C00000"/>
                </a:solidFill>
                <a:latin typeface="Simplified Arabic" pitchFamily="18" charset="-78"/>
                <a:cs typeface="Simplified Arabic" pitchFamily="18" charset="-78"/>
              </a:rPr>
              <a:t>ميزة هذا الوضع فى العلاقات </a:t>
            </a:r>
            <a:r>
              <a:rPr lang="ar-EG" altLang="zh-CN" sz="2900" b="1" dirty="0" smtClean="0">
                <a:solidFill>
                  <a:srgbClr val="000000"/>
                </a:solidFill>
                <a:latin typeface="Simplified Arabic" pitchFamily="18" charset="-78"/>
                <a:cs typeface="Simplified Arabic" pitchFamily="18" charset="-78"/>
              </a:rPr>
              <a:t>أن الجميع لهم مُطلق الحرية فى إبداء الرأى أو التصرف الشخصي فى الحياة الشخصية دون أي اضطرار للرجوع لأطراف هذه العلاقة .. كما أنه ليس من حق أحد أن يتدخل فى حياة الآخر أو يُلزمه بشئ</a:t>
            </a:r>
            <a:endParaRPr lang="en-US" altLang="zh-CN" sz="2900" b="1" dirty="0" smtClean="0">
              <a:solidFill>
                <a:srgbClr val="0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8" name="Rectangle 7"/>
          <p:cNvSpPr/>
          <p:nvPr/>
        </p:nvSpPr>
        <p:spPr>
          <a:xfrm>
            <a:off x="381000" y="4584918"/>
            <a:ext cx="8305800" cy="1815882"/>
          </a:xfrm>
          <a:prstGeom prst="rect">
            <a:avLst/>
          </a:prstGeom>
          <a:solidFill>
            <a:schemeClr val="accent4">
              <a:lumMod val="20000"/>
              <a:lumOff val="80000"/>
            </a:schemeClr>
          </a:solidFill>
        </p:spPr>
        <p:txBody>
          <a:bodyPr wrap="square">
            <a:spAutoFit/>
          </a:bodyPr>
          <a:lstStyle/>
          <a:p>
            <a:pPr algn="r" rtl="1"/>
            <a:r>
              <a:rPr lang="ar-EG" altLang="zh-CN" sz="2800" b="1" dirty="0" smtClean="0">
                <a:solidFill>
                  <a:srgbClr val="000000"/>
                </a:solidFill>
                <a:latin typeface="Simplified Arabic" pitchFamily="18" charset="-78"/>
                <a:cs typeface="Simplified Arabic" pitchFamily="18" charset="-78"/>
              </a:rPr>
              <a:t>إذا اكتشف أي طرف فى هذه العلاقة أن الآخر سيؤدى إلى عرقلته، أو تعثره، أو سيجلب له متاعب ليست من صميم حياته، فيمكنه أن يُعلن ذلك دون أي حرج، ثم يمكنه إن لزم الأمر أن ينسحب جزئياً أو كلياً من </a:t>
            </a:r>
            <a:r>
              <a:rPr lang="ar-EG" altLang="zh-CN" sz="2800" b="1" dirty="0" smtClean="0">
                <a:solidFill>
                  <a:srgbClr val="000000"/>
                </a:solidFill>
                <a:latin typeface="Simplified Arabic" pitchFamily="18" charset="-78"/>
                <a:cs typeface="Simplified Arabic" pitchFamily="18" charset="-78"/>
              </a:rPr>
              <a:t>الوجود فى هذه العلاقة، لكنه لا يقاطع أو يخاصم هذه الأطراف.</a:t>
            </a:r>
            <a:endParaRPr lang="en-US" altLang="zh-CN" sz="2800" b="1" dirty="0" smtClean="0">
              <a:solidFill>
                <a:srgbClr val="000000"/>
              </a:solidFill>
              <a:latin typeface="Simplified Arabic" pitchFamily="18" charset="-78"/>
              <a:cs typeface="Simplified Arabic" pitchFamily="18" charset="-78"/>
            </a:endParaRPr>
          </a:p>
        </p:txBody>
      </p:sp>
      <p:sp>
        <p:nvSpPr>
          <p:cNvPr id="9" name="Rectangle 8"/>
          <p:cNvSpPr/>
          <p:nvPr/>
        </p:nvSpPr>
        <p:spPr>
          <a:xfrm>
            <a:off x="4876800" y="1536032"/>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3) الأوضاع المتماثلة</a:t>
            </a:r>
            <a:endParaRPr lang="ar-EG" sz="4000" dirty="0">
              <a:latin typeface="Simplified Arabic" pitchFamily="18" charset="-78"/>
              <a:ea typeface="Tahoma" pitchFamily="34" charset="0"/>
              <a:cs typeface="Simplified Arabic" pitchFamily="18" charset="-78"/>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48126"/>
            <a:ext cx="9158288" cy="6858000"/>
          </a:xfrm>
          <a:prstGeom prst="rect">
            <a:avLst/>
          </a:prstGeom>
          <a:ln>
            <a:noFill/>
          </a:ln>
          <a:effectLst>
            <a:softEdge rad="112500"/>
          </a:effectLst>
        </p:spPr>
      </p:pic>
      <p:sp>
        <p:nvSpPr>
          <p:cNvPr id="7" name="Rectangle 6"/>
          <p:cNvSpPr/>
          <p:nvPr/>
        </p:nvSpPr>
        <p:spPr>
          <a:xfrm>
            <a:off x="381000" y="2296489"/>
            <a:ext cx="8280000" cy="1384995"/>
          </a:xfrm>
          <a:prstGeom prst="rect">
            <a:avLst/>
          </a:prstGeom>
          <a:solidFill>
            <a:schemeClr val="accent3">
              <a:lumMod val="40000"/>
              <a:lumOff val="60000"/>
            </a:schemeClr>
          </a:solidFill>
        </p:spPr>
        <p:txBody>
          <a:bodyPr wrap="square">
            <a:spAutoFit/>
          </a:bodyPr>
          <a:lstStyle/>
          <a:p>
            <a:pPr algn="r" rtl="1"/>
            <a:r>
              <a:rPr lang="ar-EG" altLang="zh-CN" sz="2800" b="1" dirty="0" smtClean="0">
                <a:solidFill>
                  <a:srgbClr val="000000"/>
                </a:solidFill>
                <a:latin typeface="Simplified Arabic" pitchFamily="18" charset="-78"/>
                <a:cs typeface="Simplified Arabic" pitchFamily="18" charset="-78"/>
              </a:rPr>
              <a:t>هذه الأوضاع تستلزم منا أن نُدقق جيداً فى جوانبها وتأثيراتها المختلفة، ولا نحاول تغيير طبيعة هذا الوضع حتى لا ترتبك علاقاتنا مع الآخرين. </a:t>
            </a:r>
            <a:r>
              <a:rPr lang="ar-EG" altLang="zh-CN" sz="2800" b="1" dirty="0" smtClean="0">
                <a:solidFill>
                  <a:srgbClr val="C00000"/>
                </a:solidFill>
                <a:latin typeface="Simplified Arabic" pitchFamily="18" charset="-78"/>
                <a:cs typeface="Simplified Arabic" pitchFamily="18" charset="-78"/>
              </a:rPr>
              <a:t>ولتكن لنا هذه الروح:</a:t>
            </a:r>
            <a:endParaRPr lang="en-US" altLang="zh-CN" sz="2800" b="1" dirty="0" smtClean="0">
              <a:solidFill>
                <a:srgbClr val="C00000"/>
              </a:solidFill>
              <a:latin typeface="Simplified Arabic" pitchFamily="18" charset="-78"/>
              <a:cs typeface="Simplified Arabic" pitchFamily="18" charset="-78"/>
            </a:endParaRPr>
          </a:p>
        </p:txBody>
      </p:sp>
      <p:sp>
        <p:nvSpPr>
          <p:cNvPr id="10" name="Bevel 9"/>
          <p:cNvSpPr/>
          <p:nvPr/>
        </p:nvSpPr>
        <p:spPr>
          <a:xfrm>
            <a:off x="406800" y="111600"/>
            <a:ext cx="8280000" cy="1260000"/>
          </a:xfrm>
          <a:prstGeom prst="bevel">
            <a:avLst/>
          </a:prstGeom>
          <a:solidFill>
            <a:schemeClr val="accent3">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أولاُ : فهم طبيعة العلاقات</a:t>
            </a:r>
            <a:endParaRPr lang="ar-EG" sz="4800" dirty="0">
              <a:solidFill>
                <a:srgbClr val="002060"/>
              </a:solidFill>
              <a:latin typeface="Simplified Arabic" pitchFamily="18" charset="-78"/>
              <a:cs typeface="Simplified Arabic" pitchFamily="18" charset="-78"/>
            </a:endParaRPr>
          </a:p>
        </p:txBody>
      </p:sp>
      <p:sp>
        <p:nvSpPr>
          <p:cNvPr id="9" name="Rectangle 8"/>
          <p:cNvSpPr/>
          <p:nvPr/>
        </p:nvSpPr>
        <p:spPr>
          <a:xfrm>
            <a:off x="4876800" y="1487906"/>
            <a:ext cx="3790165" cy="707886"/>
          </a:xfrm>
          <a:prstGeom prst="rect">
            <a:avLst/>
          </a:prstGeom>
          <a:solidFill>
            <a:schemeClr val="accent6">
              <a:lumMod val="60000"/>
              <a:lumOff val="40000"/>
            </a:schemeClr>
          </a:solidFill>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3) الأوضاع المتماثلة</a:t>
            </a:r>
            <a:endParaRPr lang="ar-EG" sz="4000" dirty="0">
              <a:latin typeface="Simplified Arabic" pitchFamily="18" charset="-78"/>
              <a:ea typeface="Tahoma" pitchFamily="34" charset="0"/>
              <a:cs typeface="Simplified Arabic" pitchFamily="18" charset="-78"/>
            </a:endParaRPr>
          </a:p>
        </p:txBody>
      </p:sp>
      <p:sp>
        <p:nvSpPr>
          <p:cNvPr id="11" name="Rectangle 10"/>
          <p:cNvSpPr/>
          <p:nvPr/>
        </p:nvSpPr>
        <p:spPr>
          <a:xfrm>
            <a:off x="3505200" y="3825043"/>
            <a:ext cx="5155800" cy="553998"/>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1) </a:t>
            </a:r>
            <a:r>
              <a:rPr lang="ar-EG" altLang="zh-CN" sz="3000" b="1" dirty="0" smtClean="0">
                <a:solidFill>
                  <a:srgbClr val="000000"/>
                </a:solidFill>
                <a:latin typeface="Simplified Arabic" pitchFamily="18" charset="-78"/>
                <a:cs typeface="Simplified Arabic" pitchFamily="18" charset="-78"/>
              </a:rPr>
              <a:t>البعد عن التنافس والخصام والتعصب</a:t>
            </a:r>
          </a:p>
        </p:txBody>
      </p:sp>
      <p:sp>
        <p:nvSpPr>
          <p:cNvPr id="12" name="Rectangle 11"/>
          <p:cNvSpPr/>
          <p:nvPr/>
        </p:nvSpPr>
        <p:spPr>
          <a:xfrm>
            <a:off x="533400" y="4543382"/>
            <a:ext cx="8203800" cy="553998"/>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2) </a:t>
            </a:r>
            <a:r>
              <a:rPr lang="ar-EG" altLang="zh-CN" sz="2900" b="1" dirty="0" smtClean="0">
                <a:solidFill>
                  <a:srgbClr val="000000"/>
                </a:solidFill>
                <a:latin typeface="Simplified Arabic" pitchFamily="18" charset="-78"/>
                <a:cs typeface="Simplified Arabic" pitchFamily="18" charset="-78"/>
              </a:rPr>
              <a:t>السلام والتعاون بروح المحبة فى كل ما يمكن أن لا يُعطل النفس</a:t>
            </a:r>
          </a:p>
        </p:txBody>
      </p:sp>
      <p:sp>
        <p:nvSpPr>
          <p:cNvPr id="14" name="Rectangle 13"/>
          <p:cNvSpPr/>
          <p:nvPr/>
        </p:nvSpPr>
        <p:spPr>
          <a:xfrm>
            <a:off x="533400" y="5257256"/>
            <a:ext cx="8203800" cy="553998"/>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3) </a:t>
            </a:r>
            <a:r>
              <a:rPr lang="ar-EG" altLang="zh-CN" sz="2900" b="1" dirty="0" smtClean="0">
                <a:solidFill>
                  <a:srgbClr val="000000"/>
                </a:solidFill>
                <a:latin typeface="Simplified Arabic" pitchFamily="18" charset="-78"/>
                <a:cs typeface="Simplified Arabic" pitchFamily="18" charset="-78"/>
              </a:rPr>
              <a:t>عدم محاولة التحكم أو فرض الرأي أو أخذ دور المرشد الدائم</a:t>
            </a:r>
          </a:p>
        </p:txBody>
      </p:sp>
      <p:sp>
        <p:nvSpPr>
          <p:cNvPr id="15" name="Rectangle 14"/>
          <p:cNvSpPr/>
          <p:nvPr/>
        </p:nvSpPr>
        <p:spPr>
          <a:xfrm>
            <a:off x="533400" y="5975140"/>
            <a:ext cx="8203800" cy="553998"/>
          </a:xfrm>
          <a:prstGeom prst="rect">
            <a:avLst/>
          </a:prstGeom>
          <a:solidFill>
            <a:schemeClr val="accent5">
              <a:lumMod val="40000"/>
              <a:lumOff val="60000"/>
            </a:schemeClr>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4) </a:t>
            </a:r>
            <a:r>
              <a:rPr lang="ar-EG" altLang="zh-CN" sz="2900" b="1" dirty="0" smtClean="0">
                <a:solidFill>
                  <a:srgbClr val="000000"/>
                </a:solidFill>
                <a:latin typeface="Simplified Arabic" pitchFamily="18" charset="-78"/>
                <a:cs typeface="Simplified Arabic" pitchFamily="18" charset="-78"/>
              </a:rPr>
              <a:t>عدم اللجوء للمحاكم الأرضية فى نواحي الاختلاف حول أي شئ</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
                                        </p:tgtEl>
                                        <p:attrNameLst>
                                          <p:attrName>style.visibility</p:attrName>
                                        </p:attrNameLst>
                                      </p:cBhvr>
                                      <p:to>
                                        <p:strVal val="visible"/>
                                      </p:to>
                                    </p:set>
                                    <p:anim calcmode="discrete" valueType="clr">
                                      <p:cBhvr override="childStyle">
                                        <p:cTn id="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
                                        </p:tgtEl>
                                        <p:attrNameLst>
                                          <p:attrName>fillcolor</p:attrName>
                                        </p:attrNameLst>
                                      </p:cBhvr>
                                      <p:tavLst>
                                        <p:tav tm="0">
                                          <p:val>
                                            <p:clrVal>
                                              <a:schemeClr val="accent2"/>
                                            </p:clrVal>
                                          </p:val>
                                        </p:tav>
                                        <p:tav tm="50000">
                                          <p:val>
                                            <p:clrVal>
                                              <a:schemeClr val="hlink"/>
                                            </p:clrVal>
                                          </p:val>
                                        </p:tav>
                                      </p:tavLst>
                                    </p:anim>
                                    <p:set>
                                      <p:cBhvr>
                                        <p:cTn id="9" dur="8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254001" y="1465942"/>
            <a:ext cx="8614770" cy="1077218"/>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العلاقات هي عطية صالحة من الله، إذن توجد مسئولية علينا</a:t>
            </a:r>
            <a:r>
              <a:rPr lang="ar-EG" altLang="zh-CN" sz="3200" b="1" dirty="0" smtClean="0">
                <a:solidFill>
                  <a:srgbClr val="000000"/>
                </a:solidFill>
                <a:latin typeface="Simplified Arabic" pitchFamily="18" charset="-78"/>
                <a:cs typeface="Simplified Arabic" pitchFamily="18" charset="-78"/>
              </a:rPr>
              <a:t>،</a:t>
            </a:r>
            <a:r>
              <a:rPr lang="ar-SA" altLang="zh-CN" sz="3200" b="1" dirty="0" smtClean="0">
                <a:solidFill>
                  <a:srgbClr val="000000"/>
                </a:solidFill>
                <a:latin typeface="Simplified Arabic" pitchFamily="18" charset="-78"/>
                <a:cs typeface="Simplified Arabic" pitchFamily="18" charset="-78"/>
              </a:rPr>
              <a:t> وهى بذل كل </a:t>
            </a:r>
            <a:r>
              <a:rPr lang="ar-EG" altLang="zh-CN" sz="3200" b="1" dirty="0" smtClean="0">
                <a:solidFill>
                  <a:srgbClr val="000000"/>
                </a:solidFill>
                <a:latin typeface="Simplified Arabic" pitchFamily="18" charset="-78"/>
                <a:cs typeface="Simplified Arabic" pitchFamily="18" charset="-78"/>
              </a:rPr>
              <a:t>جُهد</a:t>
            </a:r>
            <a:r>
              <a:rPr lang="ar-SA" altLang="zh-CN" sz="3200" b="1" dirty="0" smtClean="0">
                <a:solidFill>
                  <a:srgbClr val="000000"/>
                </a:solidFill>
                <a:latin typeface="Simplified Arabic" pitchFamily="18" charset="-78"/>
                <a:cs typeface="Simplified Arabic" pitchFamily="18" charset="-78"/>
              </a:rPr>
              <a:t> لأجل صيانة العلاقات من التلف </a:t>
            </a:r>
            <a:r>
              <a:rPr lang="ar-EG" altLang="zh-CN" sz="3200" b="1" dirty="0" smtClean="0">
                <a:solidFill>
                  <a:srgbClr val="000000"/>
                </a:solidFill>
                <a:latin typeface="Simplified Arabic" pitchFamily="18" charset="-78"/>
                <a:cs typeface="Simplified Arabic" pitchFamily="18" charset="-78"/>
              </a:rPr>
              <a:t>ل</a:t>
            </a:r>
            <a:r>
              <a:rPr lang="ar-SA" altLang="zh-CN" sz="3200" b="1" dirty="0" smtClean="0">
                <a:solidFill>
                  <a:srgbClr val="000000"/>
                </a:solidFill>
                <a:latin typeface="Simplified Arabic" pitchFamily="18" charset="-78"/>
                <a:cs typeface="Simplified Arabic" pitchFamily="18" charset="-78"/>
              </a:rPr>
              <a:t>تستمر حي</a:t>
            </a:r>
            <a:r>
              <a:rPr lang="ar-EG" altLang="zh-CN" sz="3200" b="1" dirty="0" smtClean="0">
                <a:solidFill>
                  <a:srgbClr val="000000"/>
                </a:solidFill>
                <a:latin typeface="Simplified Arabic" pitchFamily="18" charset="-78"/>
                <a:cs typeface="Simplified Arabic" pitchFamily="18" charset="-78"/>
              </a:rPr>
              <a:t>َّ</a:t>
            </a:r>
            <a:r>
              <a:rPr lang="ar-SA" altLang="zh-CN" sz="3200" b="1" dirty="0" smtClean="0">
                <a:solidFill>
                  <a:srgbClr val="000000"/>
                </a:solidFill>
                <a:latin typeface="Simplified Arabic" pitchFamily="18" charset="-78"/>
                <a:cs typeface="Simplified Arabic" pitchFamily="18" charset="-78"/>
              </a:rPr>
              <a:t>ة</a:t>
            </a:r>
            <a:endParaRPr lang="ar-EG" altLang="zh-CN" sz="3200" b="1" dirty="0" smtClean="0">
              <a:solidFill>
                <a:srgbClr val="000000"/>
              </a:solidFill>
              <a:latin typeface="Simplified Arabic" pitchFamily="18" charset="-78"/>
              <a:cs typeface="Simplified Arabic" pitchFamily="18" charset="-78"/>
            </a:endParaRPr>
          </a:p>
        </p:txBody>
      </p:sp>
      <p:sp>
        <p:nvSpPr>
          <p:cNvPr id="7" name="Rectangle 6"/>
          <p:cNvSpPr/>
          <p:nvPr/>
        </p:nvSpPr>
        <p:spPr>
          <a:xfrm>
            <a:off x="228600" y="2732782"/>
            <a:ext cx="8614770" cy="1569660"/>
          </a:xfrm>
          <a:prstGeom prst="rect">
            <a:avLst/>
          </a:prstGeom>
          <a:solidFill>
            <a:schemeClr val="accent3">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200" b="1" dirty="0" smtClean="0">
                <a:solidFill>
                  <a:srgbClr val="000000"/>
                </a:solidFill>
                <a:latin typeface="Simplified Arabic" pitchFamily="18" charset="-78"/>
                <a:cs typeface="Simplified Arabic" pitchFamily="18" charset="-78"/>
              </a:rPr>
              <a:t>عندما نُنمى العلاقات </a:t>
            </a:r>
            <a:r>
              <a:rPr lang="ar-SA" altLang="zh-CN" sz="3200" b="1" dirty="0" smtClean="0">
                <a:solidFill>
                  <a:srgbClr val="000000"/>
                </a:solidFill>
                <a:latin typeface="Simplified Arabic" pitchFamily="18" charset="-78"/>
                <a:cs typeface="Simplified Arabic" pitchFamily="18" charset="-78"/>
              </a:rPr>
              <a:t>بقيادة الله ومعونته فإنها ت</a:t>
            </a:r>
            <a:r>
              <a:rPr lang="ar-EG" altLang="zh-CN" sz="3200" b="1" dirty="0" smtClean="0">
                <a:solidFill>
                  <a:srgbClr val="000000"/>
                </a:solidFill>
                <a:latin typeface="Simplified Arabic" pitchFamily="18" charset="-78"/>
                <a:cs typeface="Simplified Arabic" pitchFamily="18" charset="-78"/>
              </a:rPr>
              <a:t>ُ</a:t>
            </a:r>
            <a:r>
              <a:rPr lang="ar-SA" altLang="zh-CN" sz="3200" b="1" dirty="0" smtClean="0">
                <a:solidFill>
                  <a:srgbClr val="000000"/>
                </a:solidFill>
                <a:latin typeface="Simplified Arabic" pitchFamily="18" charset="-78"/>
                <a:cs typeface="Simplified Arabic" pitchFamily="18" charset="-78"/>
              </a:rPr>
              <a:t>ثمر على الدوام لمجد الله</a:t>
            </a:r>
            <a:r>
              <a:rPr lang="ar-EG" altLang="zh-CN" sz="3200" b="1" dirty="0" smtClean="0">
                <a:solidFill>
                  <a:srgbClr val="000000"/>
                </a:solidFill>
                <a:latin typeface="Simplified Arabic" pitchFamily="18" charset="-78"/>
                <a:cs typeface="Simplified Arabic" pitchFamily="18" charset="-78"/>
              </a:rPr>
              <a:t>،</a:t>
            </a:r>
            <a:r>
              <a:rPr lang="ar-SA" altLang="zh-CN" sz="3200" b="1" dirty="0" smtClean="0">
                <a:solidFill>
                  <a:srgbClr val="000000"/>
                </a:solidFill>
                <a:latin typeface="Simplified Arabic" pitchFamily="18" charset="-78"/>
                <a:cs typeface="Simplified Arabic" pitchFamily="18" charset="-78"/>
              </a:rPr>
              <a:t> وهذا ما يتم بالتدقيق فى تطبيق أسس العلاقات الصحيحة</a:t>
            </a:r>
            <a:r>
              <a:rPr lang="ar-EG" altLang="zh-CN" sz="3200" b="1" dirty="0" smtClean="0">
                <a:solidFill>
                  <a:srgbClr val="000000"/>
                </a:solidFill>
                <a:latin typeface="Simplified Arabic" pitchFamily="18" charset="-78"/>
                <a:cs typeface="Simplified Arabic" pitchFamily="18" charset="-78"/>
              </a:rPr>
              <a:t>،</a:t>
            </a:r>
            <a:r>
              <a:rPr lang="ar-SA" altLang="zh-CN" sz="3200" b="1" dirty="0" smtClean="0">
                <a:solidFill>
                  <a:srgbClr val="000000"/>
                </a:solidFill>
                <a:latin typeface="Simplified Arabic" pitchFamily="18" charset="-78"/>
                <a:cs typeface="Simplified Arabic" pitchFamily="18" charset="-78"/>
              </a:rPr>
              <a:t> ومراعاة ذلك فى كل اتجاه من اتجاهات العلاقات</a:t>
            </a:r>
            <a:r>
              <a:rPr lang="ar-SA" sz="3200" dirty="0" smtClean="0"/>
              <a:t>.</a:t>
            </a:r>
            <a:endParaRPr lang="ar-EG" altLang="zh-CN" sz="3200" b="1" dirty="0" smtClean="0">
              <a:solidFill>
                <a:srgbClr val="000000"/>
              </a:solidFill>
              <a:latin typeface="Simplified Arabic" pitchFamily="18" charset="-78"/>
              <a:cs typeface="Simplified Arabic" pitchFamily="18" charset="-78"/>
            </a:endParaRPr>
          </a:p>
        </p:txBody>
      </p:sp>
      <p:sp>
        <p:nvSpPr>
          <p:cNvPr id="8" name="Rectangle 7"/>
          <p:cNvSpPr/>
          <p:nvPr/>
        </p:nvSpPr>
        <p:spPr>
          <a:xfrm>
            <a:off x="1600200" y="4450140"/>
            <a:ext cx="5791200" cy="1865126"/>
          </a:xfrm>
          <a:prstGeom prst="rect">
            <a:avLst/>
          </a:prstGeom>
          <a:solidFill>
            <a:schemeClr val="accent3">
              <a:lumMod val="60000"/>
              <a:lumOff val="40000"/>
            </a:schemeClr>
          </a:solidFill>
        </p:spPr>
        <p:txBody>
          <a:bodyPr wrap="square">
            <a:spAutoFit/>
          </a:bodyPr>
          <a:lstStyle/>
          <a:p>
            <a:pPr marL="342900" indent="-342900" algn="ctr">
              <a:spcBef>
                <a:spcPct val="20000"/>
              </a:spcBef>
              <a:buClr>
                <a:schemeClr val="hlink"/>
              </a:buClr>
              <a:buFont typeface="Wingdings" pitchFamily="2" charset="2"/>
              <a:buNone/>
            </a:pPr>
            <a:r>
              <a:rPr lang="ar-SA" altLang="zh-CN" sz="3600" b="1" dirty="0" smtClean="0">
                <a:solidFill>
                  <a:srgbClr val="000000"/>
                </a:solidFill>
                <a:latin typeface="Simplified Arabic" pitchFamily="18" charset="-78"/>
                <a:cs typeface="Simplified Arabic" pitchFamily="18" charset="-78"/>
              </a:rPr>
              <a:t>يجب أن ن</a:t>
            </a:r>
            <a:r>
              <a:rPr lang="ar-EG" altLang="zh-CN" sz="3600" b="1" dirty="0" smtClean="0">
                <a:solidFill>
                  <a:srgbClr val="000000"/>
                </a:solidFill>
                <a:latin typeface="Simplified Arabic" pitchFamily="18" charset="-78"/>
                <a:cs typeface="Simplified Arabic" pitchFamily="18" charset="-78"/>
              </a:rPr>
              <a:t>ُ</a:t>
            </a:r>
            <a:r>
              <a:rPr lang="ar-SA" altLang="zh-CN" sz="3600" b="1" dirty="0" smtClean="0">
                <a:solidFill>
                  <a:srgbClr val="000000"/>
                </a:solidFill>
                <a:latin typeface="Simplified Arabic" pitchFamily="18" charset="-78"/>
                <a:cs typeface="Simplified Arabic" pitchFamily="18" charset="-78"/>
              </a:rPr>
              <a:t>دقق </a:t>
            </a:r>
            <a:r>
              <a:rPr lang="ar-EG" altLang="zh-CN" sz="3600" b="1" dirty="0" smtClean="0">
                <a:solidFill>
                  <a:srgbClr val="000000"/>
                </a:solidFill>
                <a:latin typeface="Simplified Arabic" pitchFamily="18" charset="-78"/>
                <a:cs typeface="Simplified Arabic" pitchFamily="18" charset="-78"/>
              </a:rPr>
              <a:t>فى العلاقات </a:t>
            </a:r>
          </a:p>
          <a:p>
            <a:pPr marL="342900" indent="-342900" algn="ctr">
              <a:spcBef>
                <a:spcPct val="20000"/>
              </a:spcBef>
              <a:buClr>
                <a:schemeClr val="hlink"/>
              </a:buClr>
              <a:buFont typeface="Wingdings" pitchFamily="2" charset="2"/>
              <a:buNone/>
            </a:pPr>
            <a:r>
              <a:rPr lang="ar-SA" altLang="zh-CN" sz="3600" b="1" dirty="0" smtClean="0">
                <a:solidFill>
                  <a:srgbClr val="000000"/>
                </a:solidFill>
                <a:latin typeface="Simplified Arabic" pitchFamily="18" charset="-78"/>
                <a:cs typeface="Simplified Arabic" pitchFamily="18" charset="-78"/>
              </a:rPr>
              <a:t>من أجل توفر وتحق</a:t>
            </a:r>
            <a:r>
              <a:rPr lang="ar-EG" altLang="zh-CN" sz="3600" b="1" dirty="0" smtClean="0">
                <a:solidFill>
                  <a:srgbClr val="000000"/>
                </a:solidFill>
                <a:latin typeface="Simplified Arabic" pitchFamily="18" charset="-78"/>
                <a:cs typeface="Simplified Arabic" pitchFamily="18" charset="-78"/>
              </a:rPr>
              <a:t>ي</a:t>
            </a:r>
            <a:r>
              <a:rPr lang="ar-SA" altLang="zh-CN" sz="3600" b="1" dirty="0" smtClean="0">
                <a:solidFill>
                  <a:srgbClr val="000000"/>
                </a:solidFill>
                <a:latin typeface="Simplified Arabic" pitchFamily="18" charset="-78"/>
                <a:cs typeface="Simplified Arabic" pitchFamily="18" charset="-78"/>
              </a:rPr>
              <a:t>ق عدة أشياء </a:t>
            </a:r>
            <a:r>
              <a:rPr lang="ar-SA" altLang="zh-CN" sz="3600" b="1" dirty="0" smtClean="0">
                <a:solidFill>
                  <a:srgbClr val="C00000"/>
                </a:solidFill>
                <a:latin typeface="Simplified Arabic" pitchFamily="18" charset="-78"/>
                <a:cs typeface="Simplified Arabic" pitchFamily="18" charset="-78"/>
              </a:rPr>
              <a:t>مثل:</a:t>
            </a:r>
            <a:r>
              <a:rPr lang="ar-EG" altLang="zh-CN" sz="3600" b="1" dirty="0" smtClean="0">
                <a:solidFill>
                  <a:srgbClr val="C00000"/>
                </a:solidFill>
                <a:latin typeface="Simplified Arabic" pitchFamily="18" charset="-78"/>
                <a:cs typeface="Simplified Arabic" pitchFamily="18" charset="-78"/>
              </a:rPr>
              <a:t>::</a:t>
            </a: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ppt_w</p:attrName>
                                        </p:attrNameLst>
                                      </p:cBhvr>
                                      <p:tavLst>
                                        <p:tav tm="0">
                                          <p:val>
                                            <p:fltVal val="0"/>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anim calcmode="lin" valueType="num">
                                      <p:cBhvr>
                                        <p:cTn id="23" dur="1000" fill="hold"/>
                                        <p:tgtEl>
                                          <p:spTgt spid="7"/>
                                        </p:tgtEl>
                                        <p:attrNameLst>
                                          <p:attrName>style.rotation</p:attrName>
                                        </p:attrNameLst>
                                      </p:cBhvr>
                                      <p:tavLst>
                                        <p:tav tm="0">
                                          <p:val>
                                            <p:fltVal val="360"/>
                                          </p:val>
                                        </p:tav>
                                        <p:tav tm="100000">
                                          <p:val>
                                            <p:fltVal val="0"/>
                                          </p:val>
                                        </p:tav>
                                      </p:tavLst>
                                    </p:anim>
                                    <p:animEffect transition="in" filter="fade">
                                      <p:cBhvr>
                                        <p:cTn id="24" dur="1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900" decel="100000" fill="hold"/>
                                        <p:tgtEl>
                                          <p:spTgt spid="8"/>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6" name="Rectangle 5"/>
          <p:cNvSpPr/>
          <p:nvPr/>
        </p:nvSpPr>
        <p:spPr>
          <a:xfrm>
            <a:off x="152400" y="867519"/>
            <a:ext cx="9144000" cy="4847481"/>
          </a:xfrm>
          <a:prstGeom prst="rect">
            <a:avLst/>
          </a:prstGeom>
        </p:spPr>
        <p:txBody>
          <a:bodyPr wrap="square">
            <a:spAutoFit/>
          </a:bodyPr>
          <a:lstStyle/>
          <a:p>
            <a:r>
              <a:rPr lang="ar-EG" sz="11500" b="1" dirty="0" smtClean="0">
                <a:solidFill>
                  <a:srgbClr val="2FF14F"/>
                </a:solidFill>
                <a:latin typeface="Tahoma" pitchFamily="34" charset="0"/>
                <a:ea typeface="Tahoma" pitchFamily="34" charset="0"/>
                <a:cs typeface="Tahoma" pitchFamily="34" charset="0"/>
              </a:rPr>
              <a:t>4</a:t>
            </a:r>
          </a:p>
          <a:p>
            <a:pPr algn="ctr"/>
            <a:endParaRPr lang="ar-EG" b="1" dirty="0" smtClean="0">
              <a:solidFill>
                <a:srgbClr val="FFFF00"/>
              </a:solidFill>
              <a:latin typeface="Tahoma" pitchFamily="34" charset="0"/>
              <a:ea typeface="Tahoma" pitchFamily="34" charset="0"/>
              <a:cs typeface="Tahoma" pitchFamily="34" charset="0"/>
            </a:endParaRPr>
          </a:p>
          <a:p>
            <a:pPr algn="ctr"/>
            <a:r>
              <a:rPr lang="ar-EG" sz="8800" b="1" dirty="0" smtClean="0">
                <a:solidFill>
                  <a:srgbClr val="FFFF00"/>
                </a:solidFill>
                <a:latin typeface="Tahoma" pitchFamily="34" charset="0"/>
                <a:ea typeface="Tahoma" pitchFamily="34" charset="0"/>
                <a:cs typeface="Tahoma" pitchFamily="34" charset="0"/>
              </a:rPr>
              <a:t>العلاقات في المفهوم الكتابي</a:t>
            </a:r>
            <a:endParaRPr lang="ar-EG" sz="9600" dirty="0">
              <a:solidFill>
                <a:srgbClr val="00FF0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9" name="Rectangle 8"/>
          <p:cNvSpPr/>
          <p:nvPr/>
        </p:nvSpPr>
        <p:spPr>
          <a:xfrm>
            <a:off x="6553200" y="1676400"/>
            <a:ext cx="21137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التفاهـم</a:t>
            </a:r>
            <a:endParaRPr lang="ar-EG" sz="4000" dirty="0">
              <a:latin typeface="Simplified Arabic" pitchFamily="18" charset="-78"/>
              <a:ea typeface="Tahoma" pitchFamily="34" charset="0"/>
              <a:cs typeface="Simplified Arabic" pitchFamily="18" charset="-78"/>
            </a:endParaRPr>
          </a:p>
        </p:txBody>
      </p:sp>
      <p:sp>
        <p:nvSpPr>
          <p:cNvPr id="10" name="Rectangle 9"/>
          <p:cNvSpPr/>
          <p:nvPr/>
        </p:nvSpPr>
        <p:spPr>
          <a:xfrm>
            <a:off x="457200" y="2809091"/>
            <a:ext cx="8280000" cy="64800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200" b="1" dirty="0" smtClean="0">
                <a:solidFill>
                  <a:srgbClr val="000000"/>
                </a:solidFill>
                <a:latin typeface="Tahoma" pitchFamily="34" charset="0"/>
                <a:ea typeface="Tahoma" pitchFamily="34" charset="0"/>
                <a:cs typeface="Tahoma" pitchFamily="34" charset="0"/>
              </a:rPr>
              <a:t>”</a:t>
            </a:r>
            <a:r>
              <a:rPr lang="ar-SA" altLang="zh-CN" sz="2200" b="1" dirty="0" smtClean="0">
                <a:solidFill>
                  <a:srgbClr val="000000"/>
                </a:solidFill>
                <a:latin typeface="Tahoma" pitchFamily="34" charset="0"/>
                <a:ea typeface="Tahoma" pitchFamily="34" charset="0"/>
                <a:cs typeface="Tahoma" pitchFamily="34" charset="0"/>
              </a:rPr>
              <a:t>مَجْدُ </a:t>
            </a:r>
            <a:r>
              <a:rPr lang="ar-SA" altLang="zh-CN" sz="2200" b="1" dirty="0" smtClean="0">
                <a:solidFill>
                  <a:srgbClr val="000000"/>
                </a:solidFill>
                <a:latin typeface="Tahoma" pitchFamily="34" charset="0"/>
                <a:ea typeface="Tahoma" pitchFamily="34" charset="0"/>
                <a:cs typeface="Tahoma" pitchFamily="34" charset="0"/>
              </a:rPr>
              <a:t>الرَّجُلِ أَنْ يَبْتَعِدَ عَنِ الْخِصَامِ، وَكُلُّ أَحْمَقَ </a:t>
            </a:r>
            <a:r>
              <a:rPr lang="ar-SA" altLang="zh-CN" sz="2200" b="1" dirty="0" smtClean="0">
                <a:solidFill>
                  <a:srgbClr val="000000"/>
                </a:solidFill>
                <a:latin typeface="Tahoma" pitchFamily="34" charset="0"/>
                <a:ea typeface="Tahoma" pitchFamily="34" charset="0"/>
                <a:cs typeface="Tahoma" pitchFamily="34" charset="0"/>
              </a:rPr>
              <a:t>يُنَازِعُ</a:t>
            </a:r>
            <a:r>
              <a:rPr lang="ar-EG" altLang="zh-CN" sz="2200" b="1" dirty="0" smtClean="0">
                <a:solidFill>
                  <a:srgbClr val="000000"/>
                </a:solidFill>
                <a:latin typeface="Tahoma" pitchFamily="34" charset="0"/>
                <a:ea typeface="Tahoma" pitchFamily="34" charset="0"/>
                <a:cs typeface="Tahoma" pitchFamily="34" charset="0"/>
              </a:rPr>
              <a:t>" (أم 20: 3)</a:t>
            </a:r>
            <a:endParaRPr lang="ar-EG" altLang="zh-CN" sz="2200" b="1" dirty="0" smtClean="0">
              <a:solidFill>
                <a:srgbClr val="000000"/>
              </a:solidFill>
              <a:latin typeface="Tahoma" pitchFamily="34" charset="0"/>
              <a:ea typeface="Tahoma" pitchFamily="34" charset="0"/>
              <a:cs typeface="Tahoma" pitchFamily="34" charset="0"/>
            </a:endParaRPr>
          </a:p>
        </p:txBody>
      </p:sp>
      <p:sp>
        <p:nvSpPr>
          <p:cNvPr id="11" name="Rectangle 10"/>
          <p:cNvSpPr/>
          <p:nvPr/>
        </p:nvSpPr>
        <p:spPr>
          <a:xfrm>
            <a:off x="2438400" y="3979530"/>
            <a:ext cx="6324600" cy="59247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200" b="1" dirty="0" smtClean="0">
                <a:solidFill>
                  <a:srgbClr val="000000"/>
                </a:solidFill>
                <a:latin typeface="Tahoma" pitchFamily="34" charset="0"/>
                <a:ea typeface="Tahoma" pitchFamily="34" charset="0"/>
                <a:cs typeface="Tahoma" pitchFamily="34" charset="0"/>
              </a:rPr>
              <a:t>”</a:t>
            </a:r>
            <a:r>
              <a:rPr lang="ar-SA" altLang="zh-CN" sz="2200" b="1" dirty="0" smtClean="0">
                <a:solidFill>
                  <a:srgbClr val="000000"/>
                </a:solidFill>
                <a:latin typeface="Tahoma" pitchFamily="34" charset="0"/>
                <a:ea typeface="Tahoma" pitchFamily="34" charset="0"/>
                <a:cs typeface="Tahoma" pitchFamily="34" charset="0"/>
              </a:rPr>
              <a:t>هَلْ </a:t>
            </a:r>
            <a:r>
              <a:rPr lang="ar-SA" altLang="zh-CN" sz="2200" b="1" dirty="0" smtClean="0">
                <a:solidFill>
                  <a:srgbClr val="000000"/>
                </a:solidFill>
                <a:latin typeface="Tahoma" pitchFamily="34" charset="0"/>
                <a:ea typeface="Tahoma" pitchFamily="34" charset="0"/>
                <a:cs typeface="Tahoma" pitchFamily="34" charset="0"/>
              </a:rPr>
              <a:t>يَسِيرُ اثْنَانِ مَعًا إِنْ لَمْ يَتَوَاعَدَا؟</a:t>
            </a:r>
            <a:r>
              <a:rPr lang="ar-EG" altLang="zh-CN" sz="2200" b="1" dirty="0" smtClean="0">
                <a:solidFill>
                  <a:srgbClr val="000000"/>
                </a:solidFill>
                <a:latin typeface="Tahoma" pitchFamily="34" charset="0"/>
                <a:ea typeface="Tahoma" pitchFamily="34" charset="0"/>
                <a:cs typeface="Tahoma" pitchFamily="34" charset="0"/>
              </a:rPr>
              <a:t>"</a:t>
            </a:r>
            <a:r>
              <a:rPr lang="ar-EG" altLang="zh-CN" sz="2200" b="1" dirty="0" smtClean="0">
                <a:solidFill>
                  <a:srgbClr val="000000"/>
                </a:solidFill>
                <a:latin typeface="Tahoma" pitchFamily="34" charset="0"/>
                <a:ea typeface="Tahoma" pitchFamily="34" charset="0"/>
                <a:cs typeface="Tahoma" pitchFamily="34" charset="0"/>
              </a:rPr>
              <a:t> (عا 3: 3)</a:t>
            </a:r>
            <a:endParaRPr lang="ar-EG" altLang="zh-CN" sz="2200" b="1" dirty="0" smtClean="0">
              <a:solidFill>
                <a:srgbClr val="000000"/>
              </a:solidFill>
              <a:latin typeface="Tahoma" pitchFamily="34" charset="0"/>
              <a:ea typeface="Tahoma" pitchFamily="34" charset="0"/>
              <a:cs typeface="Tahoma" pitchFamily="34" charset="0"/>
            </a:endParaRPr>
          </a:p>
        </p:txBody>
      </p:sp>
      <p:sp>
        <p:nvSpPr>
          <p:cNvPr id="12" name="Rectangle 11"/>
          <p:cNvSpPr/>
          <p:nvPr/>
        </p:nvSpPr>
        <p:spPr>
          <a:xfrm>
            <a:off x="406800" y="4923472"/>
            <a:ext cx="8280000" cy="1477328"/>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C00000"/>
                </a:solidFill>
                <a:latin typeface="Simplified Arabic" pitchFamily="18" charset="-78"/>
                <a:cs typeface="Simplified Arabic" pitchFamily="18" charset="-78"/>
              </a:rPr>
              <a:t>من الأسباب التي تُأزم العلاقات</a:t>
            </a:r>
            <a:r>
              <a:rPr lang="ar-EG" altLang="zh-CN" sz="3000" b="1" dirty="0" smtClean="0">
                <a:solidFill>
                  <a:srgbClr val="000000"/>
                </a:solidFill>
                <a:latin typeface="Simplified Arabic" pitchFamily="18" charset="-78"/>
                <a:cs typeface="Simplified Arabic" pitchFamily="18" charset="-78"/>
              </a:rPr>
              <a:t>، وتجعلها متوترة هي: سوء الفهم أو عدم القدرة على التفاهم. وهو ناتج عن عدم البحث بجدية فى حقيقة أي أمر يدور بين أطراف العلاقة</a:t>
            </a:r>
          </a:p>
        </p:txBody>
      </p:sp>
    </p:spTree>
  </p:cSld>
  <p:clrMapOvr>
    <a:masterClrMapping/>
  </p:clrMapOvr>
  <p:transition>
    <p:pull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426852" y="2475257"/>
            <a:ext cx="8316000" cy="1969770"/>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C00000"/>
                </a:solidFill>
                <a:latin typeface="Simplified Arabic" pitchFamily="18" charset="-78"/>
                <a:cs typeface="Simplified Arabic" pitchFamily="18" charset="-78"/>
              </a:rPr>
              <a:t>إمكانية التفاهم </a:t>
            </a:r>
            <a:r>
              <a:rPr lang="ar-EG" altLang="zh-CN" sz="3000" b="1" dirty="0" smtClean="0">
                <a:solidFill>
                  <a:srgbClr val="000000"/>
                </a:solidFill>
                <a:latin typeface="Simplified Arabic" pitchFamily="18" charset="-78"/>
                <a:cs typeface="Simplified Arabic" pitchFamily="18" charset="-78"/>
              </a:rPr>
              <a:t>حول كل شئ أو معظم الأشياء هو </a:t>
            </a:r>
            <a:r>
              <a:rPr lang="ar-EG" altLang="zh-CN" sz="3000" b="1" dirty="0" smtClean="0">
                <a:solidFill>
                  <a:srgbClr val="000000"/>
                </a:solidFill>
                <a:latin typeface="Simplified Arabic" pitchFamily="18" charset="-78"/>
                <a:cs typeface="Simplified Arabic" pitchFamily="18" charset="-78"/>
              </a:rPr>
              <a:t>امتياز ثمين مُعد لكل واحد من أولاد الله باعتبارهم من خلال النعمة قد تصالحوا مع الله نفسه، والصلح هو تفاهم، وإذا كان قد تم مع الله، فبالتأكيد يمكن أن يتم بين الإنسان والإنسان</a:t>
            </a:r>
            <a:endParaRPr lang="ar-EG" altLang="zh-CN" sz="3000" b="1" dirty="0" smtClean="0">
              <a:solidFill>
                <a:srgbClr val="000000"/>
              </a:solidFill>
              <a:latin typeface="Simplified Arabic" pitchFamily="18" charset="-78"/>
              <a:cs typeface="Simplified Arabic" pitchFamily="18" charset="-78"/>
            </a:endParaRPr>
          </a:p>
        </p:txBody>
      </p:sp>
      <p:sp>
        <p:nvSpPr>
          <p:cNvPr id="7" name="Rectangle 6"/>
          <p:cNvSpPr/>
          <p:nvPr/>
        </p:nvSpPr>
        <p:spPr>
          <a:xfrm>
            <a:off x="401451" y="4648200"/>
            <a:ext cx="8280000" cy="553998"/>
          </a:xfrm>
          <a:prstGeom prst="rect">
            <a:avLst/>
          </a:prstGeom>
          <a:solidFill>
            <a:schemeClr val="accent3">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التفاهم أساس ضروري جداً من أُسس العلاقات الصحيحة والناجحة</a:t>
            </a:r>
          </a:p>
        </p:txBody>
      </p:sp>
      <p:sp>
        <p:nvSpPr>
          <p:cNvPr id="9" name="Rectangle 8"/>
          <p:cNvSpPr/>
          <p:nvPr/>
        </p:nvSpPr>
        <p:spPr>
          <a:xfrm>
            <a:off x="6553200" y="1578114"/>
            <a:ext cx="21137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التفاهـم</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381000" y="5389602"/>
            <a:ext cx="8280000" cy="1015663"/>
          </a:xfrm>
          <a:prstGeom prst="rect">
            <a:avLst/>
          </a:prstGeom>
          <a:solidFill>
            <a:schemeClr val="accent6">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الحرص على التفاهم من البداية بقدر الإمكان يحفظ أطراف العلاقة من التصادم أو توتر العلاقة بينهم.</a:t>
            </a:r>
          </a:p>
        </p:txBody>
      </p:sp>
    </p:spTree>
  </p:cSld>
  <p:clrMapOvr>
    <a:masterClrMapping/>
  </p:clrMapOvr>
  <p:transition>
    <p:pull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533400" y="1676400"/>
            <a:ext cx="5542452" cy="553998"/>
          </a:xfrm>
          <a:prstGeom prst="rect">
            <a:avLst/>
          </a:prstGeom>
          <a:solidFill>
            <a:schemeClr val="tx2">
              <a:lumMod val="20000"/>
              <a:lumOff val="80000"/>
            </a:schemeClr>
          </a:solidFill>
          <a:ln w="57150">
            <a:solidFill>
              <a:srgbClr val="00FF00"/>
            </a:solidFill>
          </a:ln>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إذا نشأت أي أمور لم يسبق التفاهم حولها. </a:t>
            </a:r>
          </a:p>
        </p:txBody>
      </p:sp>
      <p:sp>
        <p:nvSpPr>
          <p:cNvPr id="7" name="Rectangle 6"/>
          <p:cNvSpPr/>
          <p:nvPr/>
        </p:nvSpPr>
        <p:spPr>
          <a:xfrm>
            <a:off x="483000" y="2514600"/>
            <a:ext cx="8280000" cy="1015663"/>
          </a:xfrm>
          <a:prstGeom prst="rect">
            <a:avLst/>
          </a:prstGeom>
          <a:solidFill>
            <a:schemeClr val="accent3">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يجب أن يتدارك أطراف العلاقة هذا الأمر، ويشتركا معاً فى تحمل مسئوليته عن طريق التفاهم </a:t>
            </a:r>
            <a:r>
              <a:rPr lang="ar-EG" altLang="zh-CN" sz="3000" b="1" dirty="0" smtClean="0">
                <a:solidFill>
                  <a:srgbClr val="000000"/>
                </a:solidFill>
                <a:latin typeface="Simplified Arabic" pitchFamily="18" charset="-78"/>
                <a:cs typeface="Simplified Arabic" pitchFamily="18" charset="-78"/>
              </a:rPr>
              <a:t>والتراضي.</a:t>
            </a:r>
            <a:endParaRPr lang="ar-EG" altLang="zh-CN" sz="3000" b="1" dirty="0" smtClean="0">
              <a:solidFill>
                <a:srgbClr val="000000"/>
              </a:solidFill>
              <a:latin typeface="Simplified Arabic" pitchFamily="18" charset="-78"/>
              <a:cs typeface="Simplified Arabic" pitchFamily="18" charset="-78"/>
            </a:endParaRPr>
          </a:p>
        </p:txBody>
      </p:sp>
      <p:sp>
        <p:nvSpPr>
          <p:cNvPr id="9" name="Rectangle 8"/>
          <p:cNvSpPr/>
          <p:nvPr/>
        </p:nvSpPr>
        <p:spPr>
          <a:xfrm>
            <a:off x="6553200" y="1578114"/>
            <a:ext cx="21137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التفاهـم</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483000" y="3733800"/>
            <a:ext cx="8280000" cy="1508105"/>
          </a:xfrm>
          <a:prstGeom prst="rect">
            <a:avLst/>
          </a:prstGeom>
          <a:solidFill>
            <a:schemeClr val="accent6">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قبل أن تتوتر العلاقات، وتصل إلى الخصام أو المقاطعة </a:t>
            </a:r>
            <a:r>
              <a:rPr lang="ar-EG" altLang="zh-CN" sz="3000" b="1" dirty="0" smtClean="0">
                <a:solidFill>
                  <a:srgbClr val="000000"/>
                </a:solidFill>
                <a:latin typeface="Simplified Arabic" pitchFamily="18" charset="-78"/>
                <a:cs typeface="Simplified Arabic" pitchFamily="18" charset="-78"/>
              </a:rPr>
              <a:t>- وعبد </a:t>
            </a:r>
            <a:r>
              <a:rPr lang="ar-EG" altLang="zh-CN" sz="3000" b="1" dirty="0" smtClean="0">
                <a:solidFill>
                  <a:srgbClr val="000000"/>
                </a:solidFill>
                <a:latin typeface="Simplified Arabic" pitchFamily="18" charset="-78"/>
                <a:cs typeface="Simplified Arabic" pitchFamily="18" charset="-78"/>
              </a:rPr>
              <a:t>الرب لا يجب أن يُخاصم </a:t>
            </a:r>
            <a:r>
              <a:rPr lang="ar-EG" altLang="zh-CN" sz="3000" b="1" dirty="0" smtClean="0">
                <a:solidFill>
                  <a:srgbClr val="000000"/>
                </a:solidFill>
                <a:latin typeface="Simplified Arabic" pitchFamily="18" charset="-78"/>
                <a:cs typeface="Simplified Arabic" pitchFamily="18" charset="-78"/>
              </a:rPr>
              <a:t>- أبتعد </a:t>
            </a:r>
            <a:r>
              <a:rPr lang="ar-EG" altLang="zh-CN" sz="3000" b="1" dirty="0" smtClean="0">
                <a:solidFill>
                  <a:srgbClr val="000000"/>
                </a:solidFill>
                <a:latin typeface="Simplified Arabic" pitchFamily="18" charset="-78"/>
                <a:cs typeface="Simplified Arabic" pitchFamily="18" charset="-78"/>
              </a:rPr>
              <a:t>قليلاً واختلى بإلهك لتجد حلاً مثالياً من الله.</a:t>
            </a:r>
            <a:endParaRPr lang="ar-EG" altLang="zh-CN" sz="3000" b="1" dirty="0" smtClean="0">
              <a:solidFill>
                <a:srgbClr val="000000"/>
              </a:solidFill>
              <a:latin typeface="Simplified Arabic" pitchFamily="18" charset="-78"/>
              <a:cs typeface="Simplified Arabic" pitchFamily="18" charset="-78"/>
            </a:endParaRPr>
          </a:p>
        </p:txBody>
      </p:sp>
      <p:sp>
        <p:nvSpPr>
          <p:cNvPr id="11" name="Rectangle 10"/>
          <p:cNvSpPr/>
          <p:nvPr/>
        </p:nvSpPr>
        <p:spPr>
          <a:xfrm>
            <a:off x="457200" y="5562600"/>
            <a:ext cx="8280000" cy="64800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200" b="1" dirty="0" smtClean="0">
                <a:solidFill>
                  <a:srgbClr val="000000"/>
                </a:solidFill>
                <a:latin typeface="Tahoma" pitchFamily="34" charset="0"/>
                <a:ea typeface="Tahoma" pitchFamily="34" charset="0"/>
                <a:cs typeface="Tahoma" pitchFamily="34" charset="0"/>
              </a:rPr>
              <a:t>”</a:t>
            </a:r>
            <a:r>
              <a:rPr lang="ar-SA" altLang="zh-CN" sz="2200" b="1" dirty="0" smtClean="0">
                <a:solidFill>
                  <a:srgbClr val="000000"/>
                </a:solidFill>
                <a:latin typeface="Tahoma" pitchFamily="34" charset="0"/>
                <a:ea typeface="Tahoma" pitchFamily="34" charset="0"/>
                <a:cs typeface="Tahoma" pitchFamily="34" charset="0"/>
              </a:rPr>
              <a:t>مَجْدُ </a:t>
            </a:r>
            <a:r>
              <a:rPr lang="ar-SA" altLang="zh-CN" sz="2200" b="1" dirty="0" smtClean="0">
                <a:solidFill>
                  <a:srgbClr val="000000"/>
                </a:solidFill>
                <a:latin typeface="Tahoma" pitchFamily="34" charset="0"/>
                <a:ea typeface="Tahoma" pitchFamily="34" charset="0"/>
                <a:cs typeface="Tahoma" pitchFamily="34" charset="0"/>
              </a:rPr>
              <a:t>الرَّجُلِ أَنْ يَبْتَعِدَ عَنِ الْخِصَامِ، وَكُلُّ أَحْمَقَ </a:t>
            </a:r>
            <a:r>
              <a:rPr lang="ar-SA" altLang="zh-CN" sz="2200" b="1" dirty="0" smtClean="0">
                <a:solidFill>
                  <a:srgbClr val="000000"/>
                </a:solidFill>
                <a:latin typeface="Tahoma" pitchFamily="34" charset="0"/>
                <a:ea typeface="Tahoma" pitchFamily="34" charset="0"/>
                <a:cs typeface="Tahoma" pitchFamily="34" charset="0"/>
              </a:rPr>
              <a:t>يُنَازِعُ</a:t>
            </a:r>
            <a:r>
              <a:rPr lang="ar-EG" altLang="zh-CN" sz="2200" b="1" dirty="0" smtClean="0">
                <a:solidFill>
                  <a:srgbClr val="000000"/>
                </a:solidFill>
                <a:latin typeface="Tahoma" pitchFamily="34" charset="0"/>
                <a:ea typeface="Tahoma" pitchFamily="34" charset="0"/>
                <a:cs typeface="Tahoma" pitchFamily="34" charset="0"/>
              </a:rPr>
              <a:t>" (أم 20: 3)</a:t>
            </a:r>
            <a:endParaRPr lang="ar-EG" altLang="zh-CN" sz="2200" b="1" dirty="0" smtClean="0">
              <a:solidFill>
                <a:srgbClr val="000000"/>
              </a:solidFill>
              <a:latin typeface="Tahoma" pitchFamily="34" charset="0"/>
              <a:ea typeface="Tahoma" pitchFamily="34" charset="0"/>
              <a:cs typeface="Tahoma" pitchFamily="34" charset="0"/>
            </a:endParaRPr>
          </a:p>
        </p:txBody>
      </p:sp>
    </p:spTree>
  </p:cSld>
  <p:clrMapOvr>
    <a:masterClrMapping/>
  </p:clrMapOvr>
  <p:transition>
    <p:pull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381000" y="1676400"/>
            <a:ext cx="1427652" cy="553998"/>
          </a:xfrm>
          <a:prstGeom prst="rect">
            <a:avLst/>
          </a:prstGeom>
          <a:solidFill>
            <a:schemeClr val="tx2">
              <a:lumMod val="20000"/>
              <a:lumOff val="80000"/>
            </a:schemeClr>
          </a:solidFill>
          <a:ln w="57150">
            <a:solidFill>
              <a:srgbClr val="00FF00"/>
            </a:solidFill>
          </a:ln>
        </p:spPr>
        <p:txBody>
          <a:bodyPr wrap="square">
            <a:spAutoFit/>
          </a:bodyPr>
          <a:lstStyle/>
          <a:p>
            <a:pPr marL="342900" indent="-342900" algn="ct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الحـوار</a:t>
            </a:r>
            <a:endParaRPr lang="ar-EG" altLang="zh-CN" sz="3000" b="1" dirty="0" smtClean="0">
              <a:solidFill>
                <a:srgbClr val="000000"/>
              </a:solidFill>
              <a:latin typeface="Simplified Arabic" pitchFamily="18" charset="-78"/>
              <a:cs typeface="Simplified Arabic" pitchFamily="18" charset="-78"/>
            </a:endParaRPr>
          </a:p>
        </p:txBody>
      </p:sp>
      <p:sp>
        <p:nvSpPr>
          <p:cNvPr id="7" name="Rectangle 6"/>
          <p:cNvSpPr/>
          <p:nvPr/>
        </p:nvSpPr>
        <p:spPr>
          <a:xfrm>
            <a:off x="304800" y="2446420"/>
            <a:ext cx="8496000" cy="1938992"/>
          </a:xfrm>
          <a:prstGeom prst="rect">
            <a:avLst/>
          </a:prstGeom>
          <a:solidFill>
            <a:schemeClr val="accent3">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أقوى طُرق التفاهم هو: "</a:t>
            </a:r>
            <a:r>
              <a:rPr lang="ar-EG" altLang="zh-CN" sz="3000" b="1" dirty="0" smtClean="0">
                <a:solidFill>
                  <a:srgbClr val="C00000"/>
                </a:solidFill>
                <a:latin typeface="Simplified Arabic" pitchFamily="18" charset="-78"/>
                <a:cs typeface="Simplified Arabic" pitchFamily="18" charset="-78"/>
              </a:rPr>
              <a:t>الحوار</a:t>
            </a:r>
            <a:r>
              <a:rPr lang="ar-EG" altLang="zh-CN" sz="3000" b="1" dirty="0" smtClean="0">
                <a:solidFill>
                  <a:srgbClr val="000000"/>
                </a:solidFill>
                <a:latin typeface="Simplified Arabic" pitchFamily="18" charset="-78"/>
                <a:cs typeface="Simplified Arabic" pitchFamily="18" charset="-78"/>
              </a:rPr>
              <a:t>"، لأن "الحوار" يُعطى دائماً فرص مُتكافئة للطرفين. أما "التسرع" فى الاستنتاجات فهو خطر داهم، وأكثر ما يقود إلى الأمان الحقيقي هو جسر من "الحوار والاستعداد للتفاهم والتعاون"</a:t>
            </a:r>
          </a:p>
        </p:txBody>
      </p:sp>
      <p:sp>
        <p:nvSpPr>
          <p:cNvPr id="9" name="Rectangle 8"/>
          <p:cNvSpPr/>
          <p:nvPr/>
        </p:nvSpPr>
        <p:spPr>
          <a:xfrm>
            <a:off x="6553200" y="1578114"/>
            <a:ext cx="21137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1) التفاهـم</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3124200" y="4587895"/>
            <a:ext cx="5682916" cy="584775"/>
          </a:xfrm>
          <a:prstGeom prst="rect">
            <a:avLst/>
          </a:prstGeom>
          <a:solidFill>
            <a:schemeClr val="accent6">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sz="3200" dirty="0" smtClean="0"/>
              <a:t>أ</a:t>
            </a:r>
            <a:r>
              <a:rPr lang="ar-EG" altLang="zh-CN" sz="3000" b="1" dirty="0" smtClean="0">
                <a:solidFill>
                  <a:srgbClr val="000000"/>
                </a:solidFill>
                <a:latin typeface="Simplified Arabic" pitchFamily="18" charset="-78"/>
                <a:cs typeface="Simplified Arabic" pitchFamily="18" charset="-78"/>
              </a:rPr>
              <a:t>هم شئ فى الحوار ليس من هو الذي فاز!</a:t>
            </a:r>
          </a:p>
        </p:txBody>
      </p:sp>
      <p:sp>
        <p:nvSpPr>
          <p:cNvPr id="10" name="Rectangle 9"/>
          <p:cNvSpPr/>
          <p:nvPr/>
        </p:nvSpPr>
        <p:spPr>
          <a:xfrm>
            <a:off x="381000" y="5385137"/>
            <a:ext cx="8426116" cy="1015663"/>
          </a:xfrm>
          <a:prstGeom prst="rect">
            <a:avLst/>
          </a:prstGeom>
          <a:solidFill>
            <a:schemeClr val="accent6">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من المهم فى الحوار أن نصل إلى وحدانية القرارات، إذ ينبغي أن نصل إلى القرارات معاً</a:t>
            </a:r>
          </a:p>
        </p:txBody>
      </p:sp>
    </p:spTree>
  </p:cSld>
  <p:clrMapOvr>
    <a:masterClrMapping/>
  </p:clrMapOvr>
  <p:transition>
    <p:pull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9" name="Rectangle 8"/>
          <p:cNvSpPr/>
          <p:nvPr/>
        </p:nvSpPr>
        <p:spPr>
          <a:xfrm>
            <a:off x="2438400" y="1578114"/>
            <a:ext cx="62285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2) تقدير ظروفنا تجاه بعضنا البعض</a:t>
            </a:r>
            <a:endParaRPr lang="ar-EG" sz="4000" dirty="0">
              <a:latin typeface="Simplified Arabic" pitchFamily="18" charset="-78"/>
              <a:ea typeface="Tahoma" pitchFamily="34" charset="0"/>
              <a:cs typeface="Simplified Arabic" pitchFamily="18" charset="-78"/>
            </a:endParaRPr>
          </a:p>
        </p:txBody>
      </p:sp>
      <p:sp>
        <p:nvSpPr>
          <p:cNvPr id="10" name="Rectangle 9"/>
          <p:cNvSpPr/>
          <p:nvPr/>
        </p:nvSpPr>
        <p:spPr>
          <a:xfrm>
            <a:off x="381000" y="5181600"/>
            <a:ext cx="8426116" cy="1508105"/>
          </a:xfrm>
          <a:prstGeom prst="rect">
            <a:avLst/>
          </a:prstGeom>
          <a:solidFill>
            <a:schemeClr val="bg2">
              <a:lumMod val="9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يُعتبر أمراً عادياً فى العلاقات أن يطلب طرف شيئاً ما من الطرف الآخر، فكان "</a:t>
            </a:r>
            <a:r>
              <a:rPr lang="ar-EG" altLang="zh-CN" sz="3000" b="1" dirty="0" smtClean="0">
                <a:solidFill>
                  <a:srgbClr val="000000"/>
                </a:solidFill>
                <a:latin typeface="Simplified Arabic" pitchFamily="18" charset="-78"/>
                <a:cs typeface="Simplified Arabic" pitchFamily="18" charset="-78"/>
              </a:rPr>
              <a:t>بولس" مثلاً: يطلب من "تيموثاوس" أن يُحضر له رداء معين تركه لدى شخص أسمه "كاربس" </a:t>
            </a:r>
          </a:p>
        </p:txBody>
      </p:sp>
      <p:sp>
        <p:nvSpPr>
          <p:cNvPr id="11" name="Rectangle 10"/>
          <p:cNvSpPr/>
          <p:nvPr/>
        </p:nvSpPr>
        <p:spPr>
          <a:xfrm>
            <a:off x="457200" y="2586790"/>
            <a:ext cx="8280000" cy="2323713"/>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200" b="1" dirty="0" smtClean="0">
                <a:solidFill>
                  <a:srgbClr val="000000"/>
                </a:solidFill>
                <a:latin typeface="Tahoma" pitchFamily="34" charset="0"/>
                <a:ea typeface="Tahoma" pitchFamily="34" charset="0"/>
                <a:cs typeface="Tahoma" pitchFamily="34" charset="0"/>
              </a:rPr>
              <a:t>”</a:t>
            </a:r>
            <a:r>
              <a:rPr lang="ar-SA" altLang="zh-CN" sz="2200" b="1" dirty="0" smtClean="0">
                <a:solidFill>
                  <a:srgbClr val="000000"/>
                </a:solidFill>
                <a:latin typeface="Tahoma" pitchFamily="34" charset="0"/>
                <a:ea typeface="Tahoma" pitchFamily="34" charset="0"/>
                <a:cs typeface="Tahoma" pitchFamily="34" charset="0"/>
              </a:rPr>
              <a:t>وَلَمَّا </a:t>
            </a:r>
            <a:r>
              <a:rPr lang="ar-SA" altLang="zh-CN" sz="2200" b="1" dirty="0" smtClean="0">
                <a:solidFill>
                  <a:srgbClr val="000000"/>
                </a:solidFill>
                <a:latin typeface="Tahoma" pitchFamily="34" charset="0"/>
                <a:ea typeface="Tahoma" pitchFamily="34" charset="0"/>
                <a:cs typeface="Tahoma" pitchFamily="34" charset="0"/>
              </a:rPr>
              <a:t>صَارَ النَّهَارُ خَرَجَ وَذَهَبَ إِلَى مَوْضِعٍ خَلاَءٍ، وَكَانَ الْجُمُوعُ يُفَتِّشُونَ عَلَيْهِ. فَجَاءُوا إِلَيْهِ وَأَمْسَكُوهُ لِئَلاَّ يَذْهَبَ عَنْهُمْ. </a:t>
            </a:r>
            <a:r>
              <a:rPr lang="ar-SA" altLang="zh-CN" sz="2200" b="1" dirty="0" smtClean="0">
                <a:solidFill>
                  <a:srgbClr val="000000"/>
                </a:solidFill>
                <a:latin typeface="Tahoma" pitchFamily="34" charset="0"/>
                <a:ea typeface="Tahoma" pitchFamily="34" charset="0"/>
                <a:cs typeface="Tahoma" pitchFamily="34" charset="0"/>
              </a:rPr>
              <a:t>فَقَالَ </a:t>
            </a:r>
            <a:r>
              <a:rPr lang="ar-SA" altLang="zh-CN" sz="2200" b="1" dirty="0" smtClean="0">
                <a:solidFill>
                  <a:srgbClr val="000000"/>
                </a:solidFill>
                <a:latin typeface="Tahoma" pitchFamily="34" charset="0"/>
                <a:ea typeface="Tahoma" pitchFamily="34" charset="0"/>
                <a:cs typeface="Tahoma" pitchFamily="34" charset="0"/>
              </a:rPr>
              <a:t>لَهُمْ:«إِنَّهُ يَنْبَغِي لِي أَنْ أُبَشِّرَ الْمُدُنَ الأُخَرَ أَيْضًا بِمَلَكُوتِ اللهِ، لأَنِّي لِهذَا قَدْ أُرْسِلْتُ». 44فَكَانَ يَكْرِزُ فِي مَجَامِعِ </a:t>
            </a:r>
            <a:r>
              <a:rPr lang="ar-SA" altLang="zh-CN" sz="2200" b="1" dirty="0" smtClean="0">
                <a:solidFill>
                  <a:srgbClr val="000000"/>
                </a:solidFill>
                <a:latin typeface="Tahoma" pitchFamily="34" charset="0"/>
                <a:ea typeface="Tahoma" pitchFamily="34" charset="0"/>
                <a:cs typeface="Tahoma" pitchFamily="34" charset="0"/>
              </a:rPr>
              <a:t>الْجَلِيلِ</a:t>
            </a:r>
            <a:r>
              <a:rPr lang="ar-EG" altLang="zh-CN" sz="2200" b="1" dirty="0" smtClean="0">
                <a:solidFill>
                  <a:srgbClr val="000000"/>
                </a:solidFill>
                <a:latin typeface="Tahoma" pitchFamily="34" charset="0"/>
                <a:ea typeface="Tahoma" pitchFamily="34" charset="0"/>
                <a:cs typeface="Tahoma" pitchFamily="34" charset="0"/>
              </a:rPr>
              <a:t>”</a:t>
            </a:r>
          </a:p>
          <a:p>
            <a:pPr>
              <a:lnSpc>
                <a:spcPct val="125000"/>
              </a:lnSpc>
            </a:pPr>
            <a:r>
              <a:rPr lang="ar-EG" altLang="zh-CN" sz="2200" b="1" dirty="0" smtClean="0">
                <a:solidFill>
                  <a:srgbClr val="000000"/>
                </a:solidFill>
                <a:latin typeface="Tahoma" pitchFamily="34" charset="0"/>
                <a:ea typeface="Tahoma" pitchFamily="34" charset="0"/>
                <a:cs typeface="Tahoma" pitchFamily="34" charset="0"/>
              </a:rPr>
              <a:t>(لو 4: 42-44)</a:t>
            </a:r>
            <a:endParaRPr lang="ar-EG" altLang="zh-CN" sz="2200" b="1" dirty="0" smtClean="0">
              <a:solidFill>
                <a:srgbClr val="000000"/>
              </a:solidFill>
              <a:latin typeface="Tahoma" pitchFamily="34" charset="0"/>
              <a:ea typeface="Tahoma" pitchFamily="34" charset="0"/>
              <a:cs typeface="Tahoma" pitchFamily="34" charset="0"/>
            </a:endParaRPr>
          </a:p>
        </p:txBody>
      </p:sp>
    </p:spTree>
  </p:cSld>
  <p:clrMapOvr>
    <a:masterClrMapping/>
  </p:clrMapOvr>
  <p:transition>
    <p:pull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9" name="Rectangle 8"/>
          <p:cNvSpPr/>
          <p:nvPr/>
        </p:nvSpPr>
        <p:spPr>
          <a:xfrm>
            <a:off x="2438400" y="1578114"/>
            <a:ext cx="62285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2) تقدير ظروفنا تجاه بعضنا البعض</a:t>
            </a:r>
            <a:endParaRPr lang="ar-EG" sz="4000" dirty="0">
              <a:latin typeface="Simplified Arabic" pitchFamily="18" charset="-78"/>
              <a:ea typeface="Tahoma" pitchFamily="34" charset="0"/>
              <a:cs typeface="Simplified Arabic" pitchFamily="18" charset="-78"/>
            </a:endParaRPr>
          </a:p>
        </p:txBody>
      </p:sp>
      <p:sp>
        <p:nvSpPr>
          <p:cNvPr id="7" name="Rectangle 6"/>
          <p:cNvSpPr/>
          <p:nvPr/>
        </p:nvSpPr>
        <p:spPr>
          <a:xfrm>
            <a:off x="450916" y="2462462"/>
            <a:ext cx="8280000" cy="1077218"/>
          </a:xfrm>
          <a:prstGeom prst="rect">
            <a:avLst/>
          </a:prstGeom>
          <a:solidFill>
            <a:schemeClr val="accent3">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EG" sz="3200" dirty="0" smtClean="0"/>
              <a:t>"</a:t>
            </a:r>
            <a:r>
              <a:rPr lang="ar-EG" altLang="zh-CN" sz="3000" b="1" dirty="0" smtClean="0">
                <a:solidFill>
                  <a:srgbClr val="000000"/>
                </a:solidFill>
                <a:latin typeface="Simplified Arabic" pitchFamily="18" charset="-78"/>
                <a:cs typeface="Simplified Arabic" pitchFamily="18" charset="-78"/>
              </a:rPr>
              <a:t>الطلب" فى العلاقات له حدود يجب أن نُدقق </a:t>
            </a:r>
            <a:r>
              <a:rPr lang="ar-EG" altLang="zh-CN" sz="3000" b="1" dirty="0" smtClean="0">
                <a:solidFill>
                  <a:srgbClr val="000000"/>
                </a:solidFill>
                <a:latin typeface="Simplified Arabic" pitchFamily="18" charset="-78"/>
                <a:cs typeface="Simplified Arabic" pitchFamily="18" charset="-78"/>
              </a:rPr>
              <a:t>فيها .. </a:t>
            </a:r>
            <a:r>
              <a:rPr lang="ar-EG" altLang="zh-CN" sz="3000" b="1" dirty="0" smtClean="0">
                <a:solidFill>
                  <a:srgbClr val="000000"/>
                </a:solidFill>
                <a:latin typeface="Simplified Arabic" pitchFamily="18" charset="-78"/>
                <a:cs typeface="Simplified Arabic" pitchFamily="18" charset="-78"/>
              </a:rPr>
              <a:t>وأبعاد هذه الحدود هي </a:t>
            </a:r>
            <a:r>
              <a:rPr lang="ar-EG" altLang="zh-CN" sz="3000" b="1" dirty="0" smtClean="0">
                <a:solidFill>
                  <a:srgbClr val="C00000"/>
                </a:solidFill>
                <a:latin typeface="Simplified Arabic" pitchFamily="18" charset="-78"/>
                <a:cs typeface="Simplified Arabic" pitchFamily="18" charset="-78"/>
              </a:rPr>
              <a:t>أن نُفكر فى الآتي:</a:t>
            </a:r>
          </a:p>
        </p:txBody>
      </p:sp>
      <p:sp>
        <p:nvSpPr>
          <p:cNvPr id="8" name="Rectangle 7"/>
          <p:cNvSpPr/>
          <p:nvPr/>
        </p:nvSpPr>
        <p:spPr>
          <a:xfrm>
            <a:off x="3531000" y="3733800"/>
            <a:ext cx="5155800" cy="553998"/>
          </a:xfrm>
          <a:prstGeom prst="rect">
            <a:avLst/>
          </a:prstGeom>
          <a:solidFill>
            <a:schemeClr val="accent5">
              <a:lumMod val="40000"/>
              <a:lumOff val="60000"/>
            </a:schemeClr>
          </a:solidFill>
          <a:ln w="57150">
            <a:solidFill>
              <a:srgbClr val="C00000"/>
            </a:solidFill>
          </a:ln>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 ممن </a:t>
            </a:r>
            <a:r>
              <a:rPr lang="ar-EG" altLang="zh-CN" sz="3000" b="1" dirty="0" smtClean="0">
                <a:solidFill>
                  <a:srgbClr val="000000"/>
                </a:solidFill>
                <a:latin typeface="Simplified Arabic" pitchFamily="18" charset="-78"/>
                <a:cs typeface="Simplified Arabic" pitchFamily="18" charset="-78"/>
              </a:rPr>
              <a:t>نطلب؟ وما هي درجة علاقتنا به؟</a:t>
            </a:r>
            <a:endParaRPr lang="en-US" altLang="zh-CN" sz="3000" b="1" dirty="0" smtClean="0">
              <a:solidFill>
                <a:srgbClr val="000000"/>
              </a:solidFill>
              <a:latin typeface="Simplified Arabic" pitchFamily="18" charset="-78"/>
              <a:cs typeface="Simplified Arabic" pitchFamily="18" charset="-78"/>
            </a:endParaRPr>
          </a:p>
        </p:txBody>
      </p:sp>
      <p:sp>
        <p:nvSpPr>
          <p:cNvPr id="12" name="Rectangle 11"/>
          <p:cNvSpPr/>
          <p:nvPr/>
        </p:nvSpPr>
        <p:spPr>
          <a:xfrm>
            <a:off x="4953000" y="4475202"/>
            <a:ext cx="3733800" cy="553998"/>
          </a:xfrm>
          <a:prstGeom prst="rect">
            <a:avLst/>
          </a:prstGeom>
          <a:solidFill>
            <a:schemeClr val="accent5">
              <a:lumMod val="40000"/>
              <a:lumOff val="60000"/>
            </a:schemeClr>
          </a:solidFill>
          <a:ln w="57150">
            <a:solidFill>
              <a:srgbClr val="C00000"/>
            </a:solidFill>
          </a:ln>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 </a:t>
            </a:r>
            <a:r>
              <a:rPr lang="ar-EG" altLang="zh-CN" sz="3000" b="1" dirty="0" smtClean="0">
                <a:solidFill>
                  <a:srgbClr val="000000"/>
                </a:solidFill>
                <a:latin typeface="Simplified Arabic" pitchFamily="18" charset="-78"/>
                <a:cs typeface="Simplified Arabic" pitchFamily="18" charset="-78"/>
              </a:rPr>
              <a:t>ما هي دواعي هذا الطلب؟ </a:t>
            </a:r>
            <a:endParaRPr lang="en-US" altLang="zh-CN" sz="3000" b="1" dirty="0" smtClean="0">
              <a:solidFill>
                <a:srgbClr val="000000"/>
              </a:solidFill>
              <a:latin typeface="Simplified Arabic" pitchFamily="18" charset="-78"/>
              <a:cs typeface="Simplified Arabic" pitchFamily="18" charset="-78"/>
            </a:endParaRPr>
          </a:p>
        </p:txBody>
      </p:sp>
      <p:sp>
        <p:nvSpPr>
          <p:cNvPr id="13" name="Rectangle 12"/>
          <p:cNvSpPr/>
          <p:nvPr/>
        </p:nvSpPr>
        <p:spPr>
          <a:xfrm>
            <a:off x="2514600" y="5237202"/>
            <a:ext cx="6172200" cy="553998"/>
          </a:xfrm>
          <a:prstGeom prst="rect">
            <a:avLst/>
          </a:prstGeom>
          <a:solidFill>
            <a:schemeClr val="accent5">
              <a:lumMod val="40000"/>
              <a:lumOff val="60000"/>
            </a:schemeClr>
          </a:solidFill>
          <a:ln w="57150">
            <a:solidFill>
              <a:srgbClr val="C00000"/>
            </a:solidFill>
          </a:ln>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 </a:t>
            </a:r>
            <a:r>
              <a:rPr lang="ar-EG" altLang="zh-CN" sz="3000" b="1" dirty="0" smtClean="0">
                <a:solidFill>
                  <a:srgbClr val="000000"/>
                </a:solidFill>
                <a:latin typeface="Simplified Arabic" pitchFamily="18" charset="-78"/>
                <a:cs typeface="Simplified Arabic" pitchFamily="18" charset="-78"/>
              </a:rPr>
              <a:t>ما هي ظروف الشخص الذي نطلب منه الآن؟</a:t>
            </a:r>
            <a:endParaRPr lang="en-US" altLang="zh-CN" sz="3000" b="1" dirty="0" smtClean="0">
              <a:solidFill>
                <a:srgbClr val="000000"/>
              </a:solidFill>
              <a:latin typeface="Simplified Arabic" pitchFamily="18" charset="-78"/>
              <a:cs typeface="Simplified Arabic" pitchFamily="18" charset="-78"/>
            </a:endParaRPr>
          </a:p>
        </p:txBody>
      </p:sp>
      <p:sp>
        <p:nvSpPr>
          <p:cNvPr id="14" name="Rectangle 13"/>
          <p:cNvSpPr/>
          <p:nvPr/>
        </p:nvSpPr>
        <p:spPr>
          <a:xfrm>
            <a:off x="4343400" y="5999202"/>
            <a:ext cx="4343400" cy="553998"/>
          </a:xfrm>
          <a:prstGeom prst="rect">
            <a:avLst/>
          </a:prstGeom>
          <a:solidFill>
            <a:schemeClr val="accent5">
              <a:lumMod val="40000"/>
              <a:lumOff val="60000"/>
            </a:schemeClr>
          </a:solidFill>
          <a:ln w="57150">
            <a:solidFill>
              <a:srgbClr val="C00000"/>
            </a:solidFill>
          </a:ln>
        </p:spPr>
        <p:txBody>
          <a:bodyPr wrap="square">
            <a:spAutoFit/>
          </a:bodyPr>
          <a:lstStyle/>
          <a:p>
            <a:pPr algn="r" rtl="1"/>
            <a:r>
              <a:rPr lang="ar-EG" altLang="zh-CN" sz="3000" b="1" dirty="0" smtClean="0">
                <a:solidFill>
                  <a:srgbClr val="000000"/>
                </a:solidFill>
                <a:latin typeface="Simplified Arabic" pitchFamily="18" charset="-78"/>
                <a:cs typeface="Simplified Arabic" pitchFamily="18" charset="-78"/>
              </a:rPr>
              <a:t>- </a:t>
            </a:r>
            <a:r>
              <a:rPr lang="ar-EG" altLang="zh-CN" sz="3000" b="1" dirty="0" smtClean="0">
                <a:solidFill>
                  <a:srgbClr val="000000"/>
                </a:solidFill>
                <a:latin typeface="Simplified Arabic" pitchFamily="18" charset="-78"/>
                <a:cs typeface="Simplified Arabic" pitchFamily="18" charset="-78"/>
              </a:rPr>
              <a:t>ما هي طريقة عرض الطلب؟</a:t>
            </a:r>
            <a:endParaRPr lang="en-US" altLang="zh-CN" sz="3000" b="1" dirty="0" smtClean="0">
              <a:solidFill>
                <a:srgbClr val="000000"/>
              </a:solidFill>
              <a:latin typeface="Simplified Arabic" pitchFamily="18" charset="-78"/>
              <a:cs typeface="Simplified Arabic" pitchFamily="18" charset="-78"/>
            </a:endParaRPr>
          </a:p>
        </p:txBody>
      </p:sp>
    </p:spTree>
  </p:cSld>
  <p:clrMapOvr>
    <a:masterClrMapping/>
  </p:clrMapOvr>
  <p:transition>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9" name="Rectangle 8"/>
          <p:cNvSpPr/>
          <p:nvPr/>
        </p:nvSpPr>
        <p:spPr>
          <a:xfrm>
            <a:off x="2438400" y="1654314"/>
            <a:ext cx="62285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2) تقدير ظروفنا تجاه بعضنا البعض</a:t>
            </a:r>
            <a:endParaRPr lang="ar-EG" sz="4000" dirty="0">
              <a:latin typeface="Simplified Arabic" pitchFamily="18" charset="-78"/>
              <a:ea typeface="Tahoma" pitchFamily="34" charset="0"/>
              <a:cs typeface="Simplified Arabic" pitchFamily="18" charset="-78"/>
            </a:endParaRPr>
          </a:p>
        </p:txBody>
      </p:sp>
      <p:sp>
        <p:nvSpPr>
          <p:cNvPr id="7" name="Rectangle 6"/>
          <p:cNvSpPr/>
          <p:nvPr/>
        </p:nvSpPr>
        <p:spPr>
          <a:xfrm>
            <a:off x="406800" y="2608800"/>
            <a:ext cx="8280000" cy="2268000"/>
          </a:xfrm>
          <a:prstGeom prst="rect">
            <a:avLst/>
          </a:prstGeom>
          <a:solidFill>
            <a:schemeClr val="accent5">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العشم الزائد أو الإلحاح الزائد حين يطلب طرف شيئاً من طرف آخر أحياناً يُسبب النفور والارتياب فى العلاقات، وذلك لأن لكل إنسان حدوده وظروفه، فقد يكون لدى الإنسان مانع روحي أو نفسي أو مادي يجعله لا يقدر أن يستجيب لمطالب الطرف الآخر، فمن التدقيق أن يُقدر الإنسان ظروف غيره</a:t>
            </a:r>
          </a:p>
        </p:txBody>
      </p:sp>
      <p:sp>
        <p:nvSpPr>
          <p:cNvPr id="10" name="Rectangle 9"/>
          <p:cNvSpPr/>
          <p:nvPr/>
        </p:nvSpPr>
        <p:spPr>
          <a:xfrm>
            <a:off x="406800" y="5334000"/>
            <a:ext cx="8280000" cy="984885"/>
          </a:xfrm>
          <a:prstGeom prst="rect">
            <a:avLst/>
          </a:prstGeom>
          <a:solidFill>
            <a:schemeClr val="accent4">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فى العلاقات يمكننا أن نستجيب لكل ما هو صحيح ولكن فى الحدود الممكنة</a:t>
            </a:r>
          </a:p>
        </p:txBody>
      </p:sp>
    </p:spTree>
  </p:cSld>
  <p:clrMapOvr>
    <a:masterClrMapping/>
  </p:clrMapOvr>
  <p:transition>
    <p:pull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9" name="Rectangle 8"/>
          <p:cNvSpPr/>
          <p:nvPr/>
        </p:nvSpPr>
        <p:spPr>
          <a:xfrm>
            <a:off x="6629400" y="1654314"/>
            <a:ext cx="20375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3) النزاهـة</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457200" y="2586789"/>
            <a:ext cx="8280000" cy="187200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a:t>
            </a:r>
            <a:r>
              <a:rPr lang="ar-SA" altLang="zh-CN" sz="2100" b="1" dirty="0" smtClean="0">
                <a:solidFill>
                  <a:srgbClr val="000000"/>
                </a:solidFill>
                <a:latin typeface="Tahoma" pitchFamily="34" charset="0"/>
                <a:ea typeface="Tahoma" pitchFamily="34" charset="0"/>
                <a:cs typeface="Tahoma" pitchFamily="34" charset="0"/>
              </a:rPr>
              <a:t>فِضَّةَ </a:t>
            </a:r>
            <a:r>
              <a:rPr lang="ar-SA" altLang="zh-CN" sz="2100" b="1" dirty="0" smtClean="0">
                <a:solidFill>
                  <a:srgbClr val="000000"/>
                </a:solidFill>
                <a:latin typeface="Tahoma" pitchFamily="34" charset="0"/>
                <a:ea typeface="Tahoma" pitchFamily="34" charset="0"/>
                <a:cs typeface="Tahoma" pitchFamily="34" charset="0"/>
              </a:rPr>
              <a:t>أَوْ ذَهَبَ أَوْ لِبَاسَ أَحَدٍ لَمْ أَشْتَهِ. </a:t>
            </a:r>
            <a:r>
              <a:rPr lang="ar-SA" altLang="zh-CN" sz="2100" b="1" dirty="0" smtClean="0">
                <a:solidFill>
                  <a:srgbClr val="000000"/>
                </a:solidFill>
                <a:latin typeface="Tahoma" pitchFamily="34" charset="0"/>
                <a:ea typeface="Tahoma" pitchFamily="34" charset="0"/>
                <a:cs typeface="Tahoma" pitchFamily="34" charset="0"/>
              </a:rPr>
              <a:t>أَنْتُمْ </a:t>
            </a:r>
            <a:r>
              <a:rPr lang="ar-SA" altLang="zh-CN" sz="2100" b="1" dirty="0" smtClean="0">
                <a:solidFill>
                  <a:srgbClr val="000000"/>
                </a:solidFill>
                <a:latin typeface="Tahoma" pitchFamily="34" charset="0"/>
                <a:ea typeface="Tahoma" pitchFamily="34" charset="0"/>
                <a:cs typeface="Tahoma" pitchFamily="34" charset="0"/>
              </a:rPr>
              <a:t>تَعْلَمُونَ أَنَّ حَاجَاتِي وَحَاجَاتِ الَّذِينَ مَعِي خَدَمَتْهَا هَاتَانِ الْيَدَانِ. </a:t>
            </a:r>
            <a:r>
              <a:rPr lang="ar-SA" altLang="zh-CN" sz="2100" b="1" dirty="0" smtClean="0">
                <a:solidFill>
                  <a:srgbClr val="000000"/>
                </a:solidFill>
                <a:latin typeface="Tahoma" pitchFamily="34" charset="0"/>
                <a:ea typeface="Tahoma" pitchFamily="34" charset="0"/>
                <a:cs typeface="Tahoma" pitchFamily="34" charset="0"/>
              </a:rPr>
              <a:t>فِي </a:t>
            </a:r>
            <a:r>
              <a:rPr lang="ar-SA" altLang="zh-CN" sz="2100" b="1" dirty="0" smtClean="0">
                <a:solidFill>
                  <a:srgbClr val="000000"/>
                </a:solidFill>
                <a:latin typeface="Tahoma" pitchFamily="34" charset="0"/>
                <a:ea typeface="Tahoma" pitchFamily="34" charset="0"/>
                <a:cs typeface="Tahoma" pitchFamily="34" charset="0"/>
              </a:rPr>
              <a:t>كُلِّ شَيْءٍ أَرَيْتُكُمْ أَنَّهُ هكَذَا يَنْبَغِي أَنَّكُمْ تَتْعَبُونَ وَتَعْضُدُونَ الضُّعَفَاءَ، مُتَذَكِّرِينَ كَلِمَاتِ الرَّبِّ يَسُوعَ أَنَّهُ قَالَ: مَغْبُوطٌ هُوَ الْعَطَاءُ أَكْثَرُ مِنَ الأَخْذِ</a:t>
            </a:r>
            <a:r>
              <a:rPr lang="ar-EG" altLang="zh-CN" sz="2100" b="1" dirty="0" smtClean="0">
                <a:solidFill>
                  <a:srgbClr val="000000"/>
                </a:solidFill>
                <a:latin typeface="Tahoma" pitchFamily="34" charset="0"/>
                <a:ea typeface="Tahoma" pitchFamily="34" charset="0"/>
                <a:cs typeface="Tahoma" pitchFamily="34" charset="0"/>
              </a:rPr>
              <a:t>” (أع 20: 33-35)</a:t>
            </a:r>
            <a:endParaRPr lang="ar-EG" altLang="zh-CN" sz="2100" b="1" dirty="0" smtClean="0">
              <a:solidFill>
                <a:srgbClr val="000000"/>
              </a:solidFill>
              <a:latin typeface="Tahoma" pitchFamily="34" charset="0"/>
              <a:ea typeface="Tahoma" pitchFamily="34" charset="0"/>
              <a:cs typeface="Tahoma" pitchFamily="34" charset="0"/>
            </a:endParaRPr>
          </a:p>
        </p:txBody>
      </p:sp>
      <p:sp>
        <p:nvSpPr>
          <p:cNvPr id="11" name="Rectangle 10"/>
          <p:cNvSpPr/>
          <p:nvPr/>
        </p:nvSpPr>
        <p:spPr>
          <a:xfrm>
            <a:off x="457200" y="4953000"/>
            <a:ext cx="8280000" cy="144000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a:t>
            </a:r>
            <a:r>
              <a:rPr lang="ar-SA" altLang="zh-CN" sz="2100" b="1" dirty="0" smtClean="0">
                <a:solidFill>
                  <a:srgbClr val="000000"/>
                </a:solidFill>
                <a:latin typeface="Tahoma" pitchFamily="34" charset="0"/>
                <a:ea typeface="Tahoma" pitchFamily="34" charset="0"/>
                <a:cs typeface="Tahoma" pitchFamily="34" charset="0"/>
              </a:rPr>
              <a:t>هَلْ </a:t>
            </a:r>
            <a:r>
              <a:rPr lang="ar-SA" altLang="zh-CN" sz="2100" b="1" dirty="0" smtClean="0">
                <a:solidFill>
                  <a:srgbClr val="000000"/>
                </a:solidFill>
                <a:latin typeface="Tahoma" pitchFamily="34" charset="0"/>
                <a:ea typeface="Tahoma" pitchFamily="34" charset="0"/>
                <a:cs typeface="Tahoma" pitchFamily="34" charset="0"/>
              </a:rPr>
              <a:t>طَمِعْتُ فِيكُمْ بِأَحَدٍ مِنَ الَّذِينَ أَرْسَلْتُهُمْ إِلَيْكُمْ؟ </a:t>
            </a:r>
            <a:r>
              <a:rPr lang="ar-SA" altLang="zh-CN" sz="2100" b="1" dirty="0" smtClean="0">
                <a:solidFill>
                  <a:srgbClr val="000000"/>
                </a:solidFill>
                <a:latin typeface="Tahoma" pitchFamily="34" charset="0"/>
                <a:ea typeface="Tahoma" pitchFamily="34" charset="0"/>
                <a:cs typeface="Tahoma" pitchFamily="34" charset="0"/>
              </a:rPr>
              <a:t>طَلَبْتُ </a:t>
            </a:r>
            <a:r>
              <a:rPr lang="ar-SA" altLang="zh-CN" sz="2100" b="1" dirty="0" smtClean="0">
                <a:solidFill>
                  <a:srgbClr val="000000"/>
                </a:solidFill>
                <a:latin typeface="Tahoma" pitchFamily="34" charset="0"/>
                <a:ea typeface="Tahoma" pitchFamily="34" charset="0"/>
                <a:cs typeface="Tahoma" pitchFamily="34" charset="0"/>
              </a:rPr>
              <a:t>إِلَى تِيطُسَ وَأَرْسَلْتُ مَعَهُ الأَخَ. </a:t>
            </a:r>
            <a:r>
              <a:rPr lang="ar-SA" altLang="zh-CN" sz="2100" b="1" dirty="0" smtClean="0">
                <a:solidFill>
                  <a:srgbClr val="000000"/>
                </a:solidFill>
                <a:latin typeface="Tahoma" pitchFamily="34" charset="0"/>
                <a:ea typeface="Tahoma" pitchFamily="34" charset="0"/>
                <a:cs typeface="Tahoma" pitchFamily="34" charset="0"/>
              </a:rPr>
              <a:t>هَلْ طَمِعَ فِيكُمْ تِيطُسُ؟ أَمَا سَلَكْنَا بِذَاتِ الرُّوحِ الْوَاحِدِ؟ أَمَا بِذَاتِ الْخَطَوَاتِ الْوَاحِدَةِ؟</a:t>
            </a:r>
            <a:r>
              <a:rPr lang="ar-EG" altLang="zh-CN" sz="2100" b="1" dirty="0" smtClean="0">
                <a:solidFill>
                  <a:srgbClr val="000000"/>
                </a:solidFill>
                <a:latin typeface="Tahoma" pitchFamily="34" charset="0"/>
                <a:ea typeface="Tahoma" pitchFamily="34" charset="0"/>
                <a:cs typeface="Tahoma" pitchFamily="34" charset="0"/>
              </a:rPr>
              <a:t>” (2كو 12: 17-18)</a:t>
            </a:r>
            <a:endParaRPr lang="ar-EG" altLang="zh-CN" sz="2100" b="1" dirty="0" smtClean="0">
              <a:solidFill>
                <a:srgbClr val="000000"/>
              </a:solidFill>
              <a:latin typeface="Tahoma" pitchFamily="34" charset="0"/>
              <a:ea typeface="Tahoma" pitchFamily="34" charset="0"/>
              <a:cs typeface="Tahoma" pitchFamily="34" charset="0"/>
            </a:endParaRPr>
          </a:p>
        </p:txBody>
      </p:sp>
    </p:spTree>
  </p:cSld>
  <p:clrMapOvr>
    <a:masterClrMapping/>
  </p:clrMapOvr>
  <p:transition>
    <p:pull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7" name="Rectangle 6"/>
          <p:cNvSpPr/>
          <p:nvPr/>
        </p:nvSpPr>
        <p:spPr>
          <a:xfrm>
            <a:off x="406800" y="2456400"/>
            <a:ext cx="8280000" cy="984885"/>
          </a:xfrm>
          <a:prstGeom prst="rect">
            <a:avLst/>
          </a:prstGeom>
          <a:solidFill>
            <a:schemeClr val="accent5">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C00000"/>
                </a:solidFill>
                <a:latin typeface="Simplified Arabic" pitchFamily="18" charset="-78"/>
                <a:cs typeface="Simplified Arabic" pitchFamily="18" charset="-78"/>
              </a:rPr>
              <a:t>النزاهة هي </a:t>
            </a:r>
            <a:r>
              <a:rPr lang="ar-EG" altLang="zh-CN" sz="2900" b="1" dirty="0" smtClean="0">
                <a:solidFill>
                  <a:srgbClr val="000000"/>
                </a:solidFill>
                <a:latin typeface="Simplified Arabic" pitchFamily="18" charset="-78"/>
                <a:cs typeface="Simplified Arabic" pitchFamily="18" charset="-78"/>
              </a:rPr>
              <a:t>التحكم فى الرغبات الشخصية، والابتعاد بها عن أي شُبهة استغلال للعلاقات التي بيننا وبين </a:t>
            </a:r>
            <a:r>
              <a:rPr lang="ar-EG" altLang="zh-CN" sz="2900" b="1" dirty="0" smtClean="0">
                <a:solidFill>
                  <a:srgbClr val="000000"/>
                </a:solidFill>
                <a:latin typeface="Simplified Arabic" pitchFamily="18" charset="-78"/>
                <a:cs typeface="Simplified Arabic" pitchFamily="18" charset="-78"/>
              </a:rPr>
              <a:t>الآخرين.</a:t>
            </a:r>
            <a:endParaRPr lang="ar-EG" altLang="zh-CN" sz="2900" b="1" dirty="0" smtClean="0">
              <a:solidFill>
                <a:srgbClr val="000000"/>
              </a:solidFill>
              <a:latin typeface="Simplified Arabic" pitchFamily="18" charset="-78"/>
              <a:cs typeface="Simplified Arabic" pitchFamily="18" charset="-78"/>
            </a:endParaRPr>
          </a:p>
        </p:txBody>
      </p:sp>
      <p:sp>
        <p:nvSpPr>
          <p:cNvPr id="10" name="Rectangle 9"/>
          <p:cNvSpPr/>
          <p:nvPr/>
        </p:nvSpPr>
        <p:spPr>
          <a:xfrm>
            <a:off x="406800" y="4692316"/>
            <a:ext cx="8280000" cy="1966692"/>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أبناء الله يلزمهم أن يتجنبوا أي شبهة استغلال للآخرين مثل بولس الرسول الذي التقى فى حياته بمختلف فئات البشر فقراء وأغنياء، </a:t>
            </a:r>
            <a:r>
              <a:rPr lang="ar-EG" altLang="zh-CN" sz="2900" b="1" dirty="0" smtClean="0">
                <a:solidFill>
                  <a:srgbClr val="000000"/>
                </a:solidFill>
                <a:latin typeface="Simplified Arabic" pitchFamily="18" charset="-78"/>
                <a:cs typeface="Simplified Arabic" pitchFamily="18" charset="-78"/>
              </a:rPr>
              <a:t>رجال </a:t>
            </a:r>
            <a:r>
              <a:rPr lang="ar-EG" altLang="zh-CN" sz="2900" b="1" dirty="0" smtClean="0">
                <a:solidFill>
                  <a:srgbClr val="000000"/>
                </a:solidFill>
                <a:latin typeface="Simplified Arabic" pitchFamily="18" charset="-78"/>
                <a:cs typeface="Simplified Arabic" pitchFamily="18" charset="-78"/>
              </a:rPr>
              <a:t>ونساء، لكنه لم يحاول أن يستغل أي علاقة لأجل </a:t>
            </a:r>
            <a:r>
              <a:rPr lang="ar-EG" altLang="zh-CN" sz="2900" b="1" dirty="0" smtClean="0">
                <a:solidFill>
                  <a:srgbClr val="000000"/>
                </a:solidFill>
                <a:latin typeface="Simplified Arabic" pitchFamily="18" charset="-78"/>
                <a:cs typeface="Simplified Arabic" pitchFamily="18" charset="-78"/>
              </a:rPr>
              <a:t>ذاته </a:t>
            </a:r>
          </a:p>
          <a:p>
            <a:pPr marL="342900" indent="-342900">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(أع 20: 33-35)</a:t>
            </a:r>
            <a:endParaRPr lang="ar-EG" altLang="zh-CN" sz="2900" b="1" dirty="0" smtClean="0">
              <a:solidFill>
                <a:srgbClr val="000000"/>
              </a:solidFill>
              <a:latin typeface="Simplified Arabic" pitchFamily="18" charset="-78"/>
              <a:cs typeface="Simplified Arabic" pitchFamily="18" charset="-78"/>
            </a:endParaRPr>
          </a:p>
        </p:txBody>
      </p:sp>
      <p:sp>
        <p:nvSpPr>
          <p:cNvPr id="8" name="Rectangle 7"/>
          <p:cNvSpPr/>
          <p:nvPr/>
        </p:nvSpPr>
        <p:spPr>
          <a:xfrm>
            <a:off x="6645442" y="1606188"/>
            <a:ext cx="20375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3) النزاهـة</a:t>
            </a:r>
            <a:endParaRPr lang="ar-EG" sz="4000" dirty="0">
              <a:latin typeface="Simplified Arabic" pitchFamily="18" charset="-78"/>
              <a:ea typeface="Tahoma" pitchFamily="34" charset="0"/>
              <a:cs typeface="Simplified Arabic" pitchFamily="18" charset="-78"/>
            </a:endParaRPr>
          </a:p>
        </p:txBody>
      </p:sp>
      <p:sp>
        <p:nvSpPr>
          <p:cNvPr id="11" name="Rectangle 10"/>
          <p:cNvSpPr/>
          <p:nvPr/>
        </p:nvSpPr>
        <p:spPr>
          <a:xfrm>
            <a:off x="406800" y="3587115"/>
            <a:ext cx="8280000" cy="984885"/>
          </a:xfrm>
          <a:prstGeom prst="rect">
            <a:avLst/>
          </a:prstGeom>
          <a:solidFill>
            <a:schemeClr val="accent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من سلامة العلاقات وجمالها إنها تسير دون أي مصالح أو منافع شخصية مقصودة يجنيها طرف من طرف آخر</a:t>
            </a:r>
          </a:p>
        </p:txBody>
      </p:sp>
    </p:spTree>
  </p:cSld>
  <p:clrMapOvr>
    <a:masterClrMapping/>
  </p:clrMapOvr>
  <p:transition>
    <p:pull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8" name="Rectangle 7"/>
          <p:cNvSpPr/>
          <p:nvPr/>
        </p:nvSpPr>
        <p:spPr>
          <a:xfrm>
            <a:off x="6645442" y="1606188"/>
            <a:ext cx="20375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3) النزاهـة</a:t>
            </a:r>
            <a:endParaRPr lang="ar-EG" sz="4000" dirty="0">
              <a:latin typeface="Simplified Arabic" pitchFamily="18" charset="-78"/>
              <a:ea typeface="Tahoma" pitchFamily="34" charset="0"/>
              <a:cs typeface="Simplified Arabic" pitchFamily="18" charset="-78"/>
            </a:endParaRPr>
          </a:p>
        </p:txBody>
      </p:sp>
      <p:sp>
        <p:nvSpPr>
          <p:cNvPr id="9" name="Rectangle 8"/>
          <p:cNvSpPr/>
          <p:nvPr/>
        </p:nvSpPr>
        <p:spPr>
          <a:xfrm>
            <a:off x="381000" y="1676400"/>
            <a:ext cx="3657600" cy="576000"/>
          </a:xfrm>
          <a:prstGeom prst="rect">
            <a:avLst/>
          </a:prstGeom>
          <a:solidFill>
            <a:schemeClr val="accent4">
              <a:lumMod val="20000"/>
              <a:lumOff val="80000"/>
            </a:schemeClr>
          </a:solidFill>
          <a:ln w="57150">
            <a:solidFill>
              <a:srgbClr val="C00000"/>
            </a:solidFill>
          </a:ln>
        </p:spPr>
        <p:txBody>
          <a:bodyPr wrap="square">
            <a:spAutoFit/>
          </a:bodyPr>
          <a:lstStyle/>
          <a:p>
            <a:pPr marL="342900" indent="-342900" algn="ct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من ضمن صور النزاهة::</a:t>
            </a:r>
            <a:endParaRPr lang="ar-EG" altLang="zh-CN" sz="3000" b="1" dirty="0" smtClean="0">
              <a:solidFill>
                <a:srgbClr val="000000"/>
              </a:solidFill>
              <a:latin typeface="Simplified Arabic" pitchFamily="18" charset="-78"/>
              <a:cs typeface="Simplified Arabic" pitchFamily="18" charset="-78"/>
            </a:endParaRPr>
          </a:p>
        </p:txBody>
      </p:sp>
      <p:sp>
        <p:nvSpPr>
          <p:cNvPr id="12" name="Rectangle 11"/>
          <p:cNvSpPr/>
          <p:nvPr/>
        </p:nvSpPr>
        <p:spPr>
          <a:xfrm>
            <a:off x="381000" y="2514600"/>
            <a:ext cx="8460000" cy="1938992"/>
          </a:xfrm>
          <a:prstGeom prst="rect">
            <a:avLst/>
          </a:prstGeom>
          <a:solidFill>
            <a:schemeClr val="accent5">
              <a:lumMod val="40000"/>
              <a:lumOff val="60000"/>
            </a:schemeClr>
          </a:solidFill>
          <a:ln w="57150">
            <a:solidFill>
              <a:srgbClr val="C00000"/>
            </a:solidFill>
          </a:ln>
        </p:spPr>
        <p:txBody>
          <a:bodyPr wrap="square">
            <a:spAutoFit/>
          </a:bodyPr>
          <a:lstStyle/>
          <a:p>
            <a:pPr lvl="0" algn="r" rtl="1"/>
            <a:r>
              <a:rPr lang="ar-EG" altLang="zh-CN" sz="3000" b="1" dirty="0" smtClean="0">
                <a:solidFill>
                  <a:srgbClr val="000000"/>
                </a:solidFill>
                <a:latin typeface="Simplified Arabic" pitchFamily="18" charset="-78"/>
                <a:cs typeface="Simplified Arabic" pitchFamily="18" charset="-78"/>
              </a:rPr>
              <a:t>- عدم </a:t>
            </a:r>
            <a:r>
              <a:rPr lang="ar-EG" altLang="zh-CN" sz="3000" b="1" dirty="0" smtClean="0">
                <a:solidFill>
                  <a:srgbClr val="000000"/>
                </a:solidFill>
                <a:latin typeface="Simplified Arabic" pitchFamily="18" charset="-78"/>
                <a:cs typeface="Simplified Arabic" pitchFamily="18" charset="-78"/>
              </a:rPr>
              <a:t>استغلال إنسان لآخر بينهما علاقة أو رابطة، </a:t>
            </a:r>
            <a:r>
              <a:rPr lang="ar-EG" altLang="zh-CN" sz="3000" b="1" dirty="0" smtClean="0">
                <a:solidFill>
                  <a:srgbClr val="000000"/>
                </a:solidFill>
                <a:latin typeface="Simplified Arabic" pitchFamily="18" charset="-78"/>
                <a:cs typeface="Simplified Arabic" pitchFamily="18" charset="-78"/>
              </a:rPr>
              <a:t>استغلالاً مادياً                           </a:t>
            </a:r>
          </a:p>
          <a:p>
            <a:pPr lvl="0" algn="r" rtl="1"/>
            <a:r>
              <a:rPr lang="ar-EG" altLang="zh-CN" sz="3000" b="1" dirty="0" smtClean="0">
                <a:solidFill>
                  <a:srgbClr val="000000"/>
                </a:solidFill>
                <a:latin typeface="Simplified Arabic" pitchFamily="18" charset="-78"/>
                <a:cs typeface="Simplified Arabic" pitchFamily="18" charset="-78"/>
              </a:rPr>
              <a:t>   عن </a:t>
            </a:r>
            <a:r>
              <a:rPr lang="ar-EG" altLang="zh-CN" sz="3000" b="1" dirty="0" smtClean="0">
                <a:solidFill>
                  <a:srgbClr val="000000"/>
                </a:solidFill>
                <a:latin typeface="Simplified Arabic" pitchFamily="18" charset="-78"/>
                <a:cs typeface="Simplified Arabic" pitchFamily="18" charset="-78"/>
              </a:rPr>
              <a:t>طريق زيادة التقرب منه، وتقبل أفكاره وأرائه بارتياح </a:t>
            </a:r>
            <a:r>
              <a:rPr lang="ar-EG" altLang="zh-CN" sz="3000" b="1" dirty="0" smtClean="0">
                <a:solidFill>
                  <a:srgbClr val="000000"/>
                </a:solidFill>
                <a:latin typeface="Simplified Arabic" pitchFamily="18" charset="-78"/>
                <a:cs typeface="Simplified Arabic" pitchFamily="18" charset="-78"/>
              </a:rPr>
              <a:t>خاص</a:t>
            </a:r>
            <a:r>
              <a:rPr lang="ar-EG" altLang="zh-CN" sz="3000" b="1" dirty="0" smtClean="0">
                <a:solidFill>
                  <a:srgbClr val="000000"/>
                </a:solidFill>
                <a:latin typeface="Simplified Arabic" pitchFamily="18" charset="-78"/>
                <a:cs typeface="Simplified Arabic" pitchFamily="18" charset="-78"/>
              </a:rPr>
              <a:t>، </a:t>
            </a:r>
            <a:endParaRPr lang="ar-EG" altLang="zh-CN" sz="3000" b="1" dirty="0" smtClean="0">
              <a:solidFill>
                <a:srgbClr val="000000"/>
              </a:solidFill>
              <a:latin typeface="Simplified Arabic" pitchFamily="18" charset="-78"/>
              <a:cs typeface="Simplified Arabic" pitchFamily="18" charset="-78"/>
            </a:endParaRPr>
          </a:p>
          <a:p>
            <a:pPr lvl="0" algn="r" rtl="1"/>
            <a:r>
              <a:rPr lang="ar-EG" altLang="zh-CN" sz="3000" b="1" dirty="0" smtClean="0">
                <a:solidFill>
                  <a:srgbClr val="000000"/>
                </a:solidFill>
                <a:latin typeface="Simplified Arabic" pitchFamily="18" charset="-78"/>
                <a:cs typeface="Simplified Arabic" pitchFamily="18" charset="-78"/>
              </a:rPr>
              <a:t> </a:t>
            </a:r>
            <a:r>
              <a:rPr lang="ar-EG" altLang="zh-CN" sz="3000" b="1" dirty="0" smtClean="0">
                <a:solidFill>
                  <a:srgbClr val="000000"/>
                </a:solidFill>
                <a:latin typeface="Simplified Arabic" pitchFamily="18" charset="-78"/>
                <a:cs typeface="Simplified Arabic" pitchFamily="18" charset="-78"/>
              </a:rPr>
              <a:t>  والاهتمام </a:t>
            </a:r>
            <a:r>
              <a:rPr lang="ar-EG" altLang="zh-CN" sz="3000" b="1" dirty="0" smtClean="0">
                <a:solidFill>
                  <a:srgbClr val="000000"/>
                </a:solidFill>
                <a:latin typeface="Simplified Arabic" pitchFamily="18" charset="-78"/>
                <a:cs typeface="Simplified Arabic" pitchFamily="18" charset="-78"/>
              </a:rPr>
              <a:t>به بصورة ملحوظة. فأن هذا يؤثر على </a:t>
            </a:r>
            <a:r>
              <a:rPr lang="ar-EG" altLang="zh-CN" sz="3000" b="1" dirty="0" smtClean="0">
                <a:solidFill>
                  <a:srgbClr val="000000"/>
                </a:solidFill>
                <a:latin typeface="Simplified Arabic" pitchFamily="18" charset="-78"/>
                <a:cs typeface="Simplified Arabic" pitchFamily="18" charset="-78"/>
              </a:rPr>
              <a:t>الآخرين </a:t>
            </a:r>
            <a:r>
              <a:rPr lang="ar-EG" altLang="zh-CN" sz="3000" b="1" dirty="0" smtClean="0">
                <a:solidFill>
                  <a:srgbClr val="000000"/>
                </a:solidFill>
                <a:latin typeface="Simplified Arabic" pitchFamily="18" charset="-78"/>
                <a:cs typeface="Simplified Arabic" pitchFamily="18" charset="-78"/>
              </a:rPr>
              <a:t>وخاصة </a:t>
            </a:r>
            <a:endParaRPr lang="ar-EG" altLang="zh-CN" sz="3000" b="1" dirty="0" smtClean="0">
              <a:solidFill>
                <a:srgbClr val="000000"/>
              </a:solidFill>
              <a:latin typeface="Simplified Arabic" pitchFamily="18" charset="-78"/>
              <a:cs typeface="Simplified Arabic" pitchFamily="18" charset="-78"/>
            </a:endParaRPr>
          </a:p>
          <a:p>
            <a:pPr lvl="0" algn="r" rtl="1"/>
            <a:r>
              <a:rPr lang="ar-EG" altLang="zh-CN" sz="3000" b="1" dirty="0" smtClean="0">
                <a:solidFill>
                  <a:srgbClr val="000000"/>
                </a:solidFill>
                <a:latin typeface="Simplified Arabic" pitchFamily="18" charset="-78"/>
                <a:cs typeface="Simplified Arabic" pitchFamily="18" charset="-78"/>
              </a:rPr>
              <a:t> </a:t>
            </a:r>
            <a:r>
              <a:rPr lang="ar-EG" altLang="zh-CN" sz="3000" b="1" dirty="0" smtClean="0">
                <a:solidFill>
                  <a:srgbClr val="000000"/>
                </a:solidFill>
                <a:latin typeface="Simplified Arabic" pitchFamily="18" charset="-78"/>
                <a:cs typeface="Simplified Arabic" pitchFamily="18" charset="-78"/>
              </a:rPr>
              <a:t>  من </a:t>
            </a:r>
            <a:r>
              <a:rPr lang="ar-EG" altLang="zh-CN" sz="3000" b="1" dirty="0" smtClean="0">
                <a:solidFill>
                  <a:srgbClr val="000000"/>
                </a:solidFill>
                <a:latin typeface="Simplified Arabic" pitchFamily="18" charset="-78"/>
                <a:cs typeface="Simplified Arabic" pitchFamily="18" charset="-78"/>
              </a:rPr>
              <a:t>ليس لديهم إمكانيات، وبذلك نترك فى </a:t>
            </a:r>
            <a:r>
              <a:rPr lang="ar-EG" altLang="zh-CN" sz="3000" b="1" dirty="0" smtClean="0">
                <a:solidFill>
                  <a:srgbClr val="000000"/>
                </a:solidFill>
                <a:latin typeface="Simplified Arabic" pitchFamily="18" charset="-78"/>
                <a:cs typeface="Simplified Arabic" pitchFamily="18" charset="-78"/>
              </a:rPr>
              <a:t>النفوس </a:t>
            </a:r>
            <a:r>
              <a:rPr lang="ar-EG" altLang="zh-CN" sz="3000" b="1" dirty="0" smtClean="0">
                <a:solidFill>
                  <a:srgbClr val="000000"/>
                </a:solidFill>
                <a:latin typeface="Simplified Arabic" pitchFamily="18" charset="-78"/>
                <a:cs typeface="Simplified Arabic" pitchFamily="18" charset="-78"/>
              </a:rPr>
              <a:t>جروحاً نفسية.</a:t>
            </a:r>
            <a:endParaRPr lang="en-US" altLang="zh-CN" sz="3000" b="1" dirty="0" smtClean="0">
              <a:solidFill>
                <a:srgbClr val="000000"/>
              </a:solidFill>
              <a:latin typeface="Simplified Arabic" pitchFamily="18" charset="-78"/>
              <a:cs typeface="Simplified Arabic" pitchFamily="18" charset="-78"/>
            </a:endParaRPr>
          </a:p>
        </p:txBody>
      </p:sp>
      <p:sp>
        <p:nvSpPr>
          <p:cNvPr id="14" name="Rectangle 13"/>
          <p:cNvSpPr/>
          <p:nvPr/>
        </p:nvSpPr>
        <p:spPr>
          <a:xfrm>
            <a:off x="381000" y="4690408"/>
            <a:ext cx="8460000" cy="1938992"/>
          </a:xfrm>
          <a:prstGeom prst="rect">
            <a:avLst/>
          </a:prstGeom>
          <a:solidFill>
            <a:schemeClr val="accent5">
              <a:lumMod val="40000"/>
              <a:lumOff val="60000"/>
            </a:schemeClr>
          </a:solidFill>
          <a:ln w="57150">
            <a:solidFill>
              <a:srgbClr val="C00000"/>
            </a:solidFill>
          </a:ln>
        </p:spPr>
        <p:txBody>
          <a:bodyPr wrap="square">
            <a:spAutoFit/>
          </a:bodyPr>
          <a:lstStyle/>
          <a:p>
            <a:pPr lvl="0" algn="r" rtl="1"/>
            <a:r>
              <a:rPr lang="ar-EG" altLang="zh-CN" sz="3000" b="1" dirty="0" smtClean="0">
                <a:solidFill>
                  <a:srgbClr val="000000"/>
                </a:solidFill>
                <a:latin typeface="Simplified Arabic" pitchFamily="18" charset="-78"/>
                <a:cs typeface="Simplified Arabic" pitchFamily="18" charset="-78"/>
              </a:rPr>
              <a:t>- عدم </a:t>
            </a:r>
            <a:r>
              <a:rPr lang="ar-EG" altLang="zh-CN" sz="3000" b="1" dirty="0" smtClean="0">
                <a:solidFill>
                  <a:srgbClr val="000000"/>
                </a:solidFill>
                <a:latin typeface="Simplified Arabic" pitchFamily="18" charset="-78"/>
                <a:cs typeface="Simplified Arabic" pitchFamily="18" charset="-78"/>
              </a:rPr>
              <a:t>استغلال ضعفات بعض النفوس سواء كان ضعف روحي أو </a:t>
            </a:r>
            <a:r>
              <a:rPr lang="ar-EG" altLang="zh-CN" sz="3000" b="1" dirty="0" smtClean="0">
                <a:solidFill>
                  <a:srgbClr val="000000"/>
                </a:solidFill>
                <a:latin typeface="Simplified Arabic" pitchFamily="18" charset="-78"/>
                <a:cs typeface="Simplified Arabic" pitchFamily="18" charset="-78"/>
              </a:rPr>
              <a:t> </a:t>
            </a:r>
          </a:p>
          <a:p>
            <a:pPr lvl="0" algn="r" rtl="1"/>
            <a:r>
              <a:rPr lang="ar-EG" altLang="zh-CN" sz="3000" b="1" dirty="0" smtClean="0">
                <a:solidFill>
                  <a:srgbClr val="000000"/>
                </a:solidFill>
                <a:latin typeface="Simplified Arabic" pitchFamily="18" charset="-78"/>
                <a:cs typeface="Simplified Arabic" pitchFamily="18" charset="-78"/>
              </a:rPr>
              <a:t>   فكرى </a:t>
            </a:r>
            <a:r>
              <a:rPr lang="ar-EG" altLang="zh-CN" sz="3000" b="1" dirty="0" smtClean="0">
                <a:solidFill>
                  <a:srgbClr val="000000"/>
                </a:solidFill>
                <a:latin typeface="Simplified Arabic" pitchFamily="18" charset="-78"/>
                <a:cs typeface="Simplified Arabic" pitchFamily="18" charset="-78"/>
              </a:rPr>
              <a:t>أو اجتماعي، والقيام بالتأثير عليهم لأجل السيطرة والتحكم </a:t>
            </a:r>
            <a:endParaRPr lang="ar-EG" altLang="zh-CN" sz="3000" b="1" dirty="0" smtClean="0">
              <a:solidFill>
                <a:srgbClr val="000000"/>
              </a:solidFill>
              <a:latin typeface="Simplified Arabic" pitchFamily="18" charset="-78"/>
              <a:cs typeface="Simplified Arabic" pitchFamily="18" charset="-78"/>
            </a:endParaRPr>
          </a:p>
          <a:p>
            <a:pPr lvl="0" algn="r" rtl="1"/>
            <a:r>
              <a:rPr lang="ar-EG" altLang="zh-CN" sz="3000" b="1" dirty="0" smtClean="0">
                <a:solidFill>
                  <a:srgbClr val="000000"/>
                </a:solidFill>
                <a:latin typeface="Simplified Arabic" pitchFamily="18" charset="-78"/>
                <a:cs typeface="Simplified Arabic" pitchFamily="18" charset="-78"/>
              </a:rPr>
              <a:t> </a:t>
            </a:r>
            <a:r>
              <a:rPr lang="ar-EG" altLang="zh-CN" sz="3000" b="1" dirty="0" smtClean="0">
                <a:solidFill>
                  <a:srgbClr val="000000"/>
                </a:solidFill>
                <a:latin typeface="Simplified Arabic" pitchFamily="18" charset="-78"/>
                <a:cs typeface="Simplified Arabic" pitchFamily="18" charset="-78"/>
              </a:rPr>
              <a:t>  فيهم </a:t>
            </a:r>
            <a:r>
              <a:rPr lang="ar-EG" altLang="zh-CN" sz="3000" b="1" dirty="0" smtClean="0">
                <a:solidFill>
                  <a:srgbClr val="000000"/>
                </a:solidFill>
                <a:latin typeface="Simplified Arabic" pitchFamily="18" charset="-78"/>
                <a:cs typeface="Simplified Arabic" pitchFamily="18" charset="-78"/>
              </a:rPr>
              <a:t>وإخضاعهم لأنفسنا، بدلاً من مؤازرتهم لينمو نمواً صحيحاً، </a:t>
            </a:r>
            <a:endParaRPr lang="ar-EG" altLang="zh-CN" sz="3000" b="1" dirty="0" smtClean="0">
              <a:solidFill>
                <a:srgbClr val="000000"/>
              </a:solidFill>
              <a:latin typeface="Simplified Arabic" pitchFamily="18" charset="-78"/>
              <a:cs typeface="Simplified Arabic" pitchFamily="18" charset="-78"/>
            </a:endParaRPr>
          </a:p>
          <a:p>
            <a:pPr lvl="0" algn="r" rtl="1"/>
            <a:r>
              <a:rPr lang="ar-EG" altLang="zh-CN" sz="3000" b="1" dirty="0" smtClean="0">
                <a:solidFill>
                  <a:srgbClr val="000000"/>
                </a:solidFill>
                <a:latin typeface="Simplified Arabic" pitchFamily="18" charset="-78"/>
                <a:cs typeface="Simplified Arabic" pitchFamily="18" charset="-78"/>
              </a:rPr>
              <a:t> </a:t>
            </a:r>
            <a:r>
              <a:rPr lang="ar-EG" altLang="zh-CN" sz="3000" b="1" dirty="0" smtClean="0">
                <a:solidFill>
                  <a:srgbClr val="000000"/>
                </a:solidFill>
                <a:latin typeface="Simplified Arabic" pitchFamily="18" charset="-78"/>
                <a:cs typeface="Simplified Arabic" pitchFamily="18" charset="-78"/>
              </a:rPr>
              <a:t>  وأن </a:t>
            </a:r>
            <a:r>
              <a:rPr lang="ar-EG" altLang="zh-CN" sz="3000" b="1" dirty="0" smtClean="0">
                <a:solidFill>
                  <a:srgbClr val="000000"/>
                </a:solidFill>
                <a:latin typeface="Simplified Arabic" pitchFamily="18" charset="-78"/>
                <a:cs typeface="Simplified Arabic" pitchFamily="18" charset="-78"/>
              </a:rPr>
              <a:t>يتكون لديهم اقتناعات شخصية يقررون بعدها ماذا يفعلون.</a:t>
            </a:r>
            <a:endParaRPr lang="en-US" altLang="zh-CN" sz="3000" b="1" dirty="0" smtClean="0">
              <a:solidFill>
                <a:srgbClr val="000000"/>
              </a:solidFill>
              <a:latin typeface="Simplified Arabic" pitchFamily="18" charset="-78"/>
              <a:cs typeface="Simplified Arabic" pitchFamily="18" charset="-78"/>
            </a:endParaRPr>
          </a:p>
        </p:txBody>
      </p:sp>
    </p:spTree>
  </p:cSld>
  <p:clrMapOvr>
    <a:masterClrMapping/>
  </p:clrMapOvr>
  <p:transition>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Rectangle 3"/>
          <p:cNvSpPr/>
          <p:nvPr/>
        </p:nvSpPr>
        <p:spPr>
          <a:xfrm>
            <a:off x="5638800" y="206514"/>
            <a:ext cx="3323346" cy="707886"/>
          </a:xfrm>
          <a:prstGeom prst="rect">
            <a:avLst/>
          </a:prstGeom>
          <a:solidFill>
            <a:schemeClr val="accent3">
              <a:lumMod val="60000"/>
              <a:lumOff val="40000"/>
            </a:schemeClr>
          </a:solidFill>
        </p:spPr>
        <p:txBody>
          <a:bodyPr wrap="none">
            <a:spAutoFit/>
          </a:bodyPr>
          <a:lstStyle/>
          <a:p>
            <a:r>
              <a:rPr lang="ar-EG" altLang="zh-CN" sz="4000" b="1" dirty="0" smtClean="0">
                <a:solidFill>
                  <a:srgbClr val="D60000"/>
                </a:solidFill>
                <a:latin typeface="Tahoma" pitchFamily="34" charset="0"/>
                <a:ea typeface="Tahoma" pitchFamily="34" charset="0"/>
                <a:cs typeface="Tahoma" pitchFamily="34" charset="0"/>
              </a:rPr>
              <a:t>هدف الدرس:</a:t>
            </a:r>
            <a:endParaRPr lang="ar-EG" sz="4000" dirty="0">
              <a:latin typeface="Tahoma" pitchFamily="34" charset="0"/>
              <a:ea typeface="Tahoma" pitchFamily="34" charset="0"/>
              <a:cs typeface="Tahoma" pitchFamily="34" charset="0"/>
            </a:endParaRPr>
          </a:p>
        </p:txBody>
      </p:sp>
      <p:sp>
        <p:nvSpPr>
          <p:cNvPr id="6" name="Rounded Rectangle 5"/>
          <p:cNvSpPr/>
          <p:nvPr/>
        </p:nvSpPr>
        <p:spPr>
          <a:xfrm>
            <a:off x="4953000" y="1159844"/>
            <a:ext cx="4038600" cy="684000"/>
          </a:xfrm>
          <a:prstGeom prst="roundRect">
            <a:avLst>
              <a:gd name="adj" fmla="val 34849"/>
            </a:avLst>
          </a:prstGeom>
        </p:spPr>
        <p:style>
          <a:lnRef idx="1">
            <a:schemeClr val="accent6"/>
          </a:lnRef>
          <a:fillRef idx="2">
            <a:schemeClr val="accent6"/>
          </a:fillRef>
          <a:effectRef idx="1">
            <a:schemeClr val="accent6"/>
          </a:effectRef>
          <a:fontRef idx="minor">
            <a:schemeClr val="dk1"/>
          </a:fontRef>
        </p:style>
        <p:txBody>
          <a:bodyPr rtlCol="1" anchor="ctr"/>
          <a:lstStyle/>
          <a:p>
            <a:pPr algn="r"/>
            <a:r>
              <a:rPr lang="ar-EG" sz="3600" b="1" dirty="0" smtClean="0">
                <a:solidFill>
                  <a:schemeClr val="tx1"/>
                </a:solidFill>
                <a:latin typeface="Simplified Arabic" pitchFamily="18" charset="-78"/>
                <a:ea typeface="Tahoma" pitchFamily="34" charset="0"/>
                <a:cs typeface="Simplified Arabic" pitchFamily="18" charset="-78"/>
              </a:rPr>
              <a:t>1) فهم طبيعة العلاقات</a:t>
            </a:r>
            <a:endParaRPr lang="ar-EG" sz="3600" b="1" dirty="0">
              <a:solidFill>
                <a:schemeClr val="tx1"/>
              </a:solidFill>
              <a:latin typeface="Simplified Arabic" pitchFamily="18" charset="-78"/>
              <a:ea typeface="Tahoma" pitchFamily="34" charset="0"/>
              <a:cs typeface="Simplified Arabic" pitchFamily="18" charset="-78"/>
            </a:endParaRPr>
          </a:p>
        </p:txBody>
      </p:sp>
      <p:sp>
        <p:nvSpPr>
          <p:cNvPr id="10" name="Rounded Rectangle 9"/>
          <p:cNvSpPr/>
          <p:nvPr/>
        </p:nvSpPr>
        <p:spPr>
          <a:xfrm>
            <a:off x="2590800" y="2199568"/>
            <a:ext cx="6400800" cy="684000"/>
          </a:xfrm>
          <a:prstGeom prst="roundRect">
            <a:avLst>
              <a:gd name="adj" fmla="val 34849"/>
            </a:avLst>
          </a:prstGeom>
        </p:spPr>
        <p:style>
          <a:lnRef idx="1">
            <a:schemeClr val="accent6"/>
          </a:lnRef>
          <a:fillRef idx="2">
            <a:schemeClr val="accent6"/>
          </a:fillRef>
          <a:effectRef idx="1">
            <a:schemeClr val="accent6"/>
          </a:effectRef>
          <a:fontRef idx="minor">
            <a:schemeClr val="dk1"/>
          </a:fontRef>
        </p:style>
        <p:txBody>
          <a:bodyPr rtlCol="1" anchor="ctr"/>
          <a:lstStyle/>
          <a:p>
            <a:pPr algn="r"/>
            <a:r>
              <a:rPr lang="ar-EG" sz="3600" b="1" dirty="0" smtClean="0">
                <a:solidFill>
                  <a:schemeClr val="tx1"/>
                </a:solidFill>
                <a:latin typeface="Simplified Arabic" pitchFamily="18" charset="-78"/>
                <a:ea typeface="Tahoma" pitchFamily="34" charset="0"/>
                <a:cs typeface="Simplified Arabic" pitchFamily="18" charset="-78"/>
              </a:rPr>
              <a:t>2) إدراك كل طرف لوضعه في كل علاقة</a:t>
            </a:r>
            <a:endParaRPr lang="ar-EG" sz="3600" b="1" dirty="0">
              <a:solidFill>
                <a:schemeClr val="tx1"/>
              </a:solidFill>
              <a:latin typeface="Simplified Arabic" pitchFamily="18" charset="-78"/>
              <a:ea typeface="Tahoma" pitchFamily="34" charset="0"/>
              <a:cs typeface="Simplified Arabic" pitchFamily="18" charset="-78"/>
            </a:endParaRPr>
          </a:p>
        </p:txBody>
      </p:sp>
      <p:sp>
        <p:nvSpPr>
          <p:cNvPr id="13" name="Rounded Rectangle 12"/>
          <p:cNvSpPr/>
          <p:nvPr/>
        </p:nvSpPr>
        <p:spPr>
          <a:xfrm>
            <a:off x="5105400" y="3234284"/>
            <a:ext cx="3886200" cy="684000"/>
          </a:xfrm>
          <a:prstGeom prst="roundRect">
            <a:avLst>
              <a:gd name="adj" fmla="val 34849"/>
            </a:avLst>
          </a:prstGeom>
        </p:spPr>
        <p:style>
          <a:lnRef idx="1">
            <a:schemeClr val="accent6"/>
          </a:lnRef>
          <a:fillRef idx="2">
            <a:schemeClr val="accent6"/>
          </a:fillRef>
          <a:effectRef idx="1">
            <a:schemeClr val="accent6"/>
          </a:effectRef>
          <a:fontRef idx="minor">
            <a:schemeClr val="dk1"/>
          </a:fontRef>
        </p:style>
        <p:txBody>
          <a:bodyPr rtlCol="1" anchor="ctr"/>
          <a:lstStyle/>
          <a:p>
            <a:pPr algn="r"/>
            <a:r>
              <a:rPr lang="ar-EG" sz="3600" b="1" dirty="0" smtClean="0">
                <a:solidFill>
                  <a:schemeClr val="tx1"/>
                </a:solidFill>
                <a:latin typeface="Simplified Arabic" pitchFamily="18" charset="-78"/>
                <a:ea typeface="Tahoma" pitchFamily="34" charset="0"/>
                <a:cs typeface="Simplified Arabic" pitchFamily="18" charset="-78"/>
              </a:rPr>
              <a:t>3) كيفية ضبط العلاقات</a:t>
            </a:r>
            <a:endParaRPr lang="ar-EG" sz="3600" b="1" dirty="0">
              <a:solidFill>
                <a:schemeClr val="tx1"/>
              </a:solidFill>
              <a:latin typeface="Simplified Arabic" pitchFamily="18" charset="-78"/>
              <a:ea typeface="Tahoma" pitchFamily="34" charset="0"/>
              <a:cs typeface="Simplified Arabic" pitchFamily="18" charset="-78"/>
            </a:endParaRPr>
          </a:p>
        </p:txBody>
      </p:sp>
      <p:sp>
        <p:nvSpPr>
          <p:cNvPr id="16" name="Rounded Rectangle 15"/>
          <p:cNvSpPr/>
          <p:nvPr/>
        </p:nvSpPr>
        <p:spPr>
          <a:xfrm>
            <a:off x="1066800" y="4269000"/>
            <a:ext cx="7885800" cy="684000"/>
          </a:xfrm>
          <a:prstGeom prst="roundRect">
            <a:avLst>
              <a:gd name="adj" fmla="val 34849"/>
            </a:avLst>
          </a:prstGeom>
        </p:spPr>
        <p:style>
          <a:lnRef idx="1">
            <a:schemeClr val="accent6"/>
          </a:lnRef>
          <a:fillRef idx="2">
            <a:schemeClr val="accent6"/>
          </a:fillRef>
          <a:effectRef idx="1">
            <a:schemeClr val="accent6"/>
          </a:effectRef>
          <a:fontRef idx="minor">
            <a:schemeClr val="dk1"/>
          </a:fontRef>
        </p:style>
        <p:txBody>
          <a:bodyPr rtlCol="1" anchor="ctr"/>
          <a:lstStyle/>
          <a:p>
            <a:pPr algn="r"/>
            <a:r>
              <a:rPr lang="ar-EG" sz="3600" b="1" dirty="0" smtClean="0">
                <a:solidFill>
                  <a:schemeClr val="tx1"/>
                </a:solidFill>
                <a:latin typeface="Simplified Arabic" pitchFamily="18" charset="-78"/>
                <a:ea typeface="Tahoma" pitchFamily="34" charset="0"/>
                <a:cs typeface="Simplified Arabic" pitchFamily="18" charset="-78"/>
              </a:rPr>
              <a:t>4) الإنتباه للعلاقات لكى لا تكون عثرة أمام الآخرين</a:t>
            </a:r>
            <a:endParaRPr lang="ar-EG" sz="3600" b="1" dirty="0">
              <a:solidFill>
                <a:schemeClr val="tx1"/>
              </a:solidFill>
              <a:latin typeface="Simplified Arabic" pitchFamily="18" charset="-78"/>
              <a:ea typeface="Tahoma" pitchFamily="34" charset="0"/>
              <a:cs typeface="Simplified Arabic" pitchFamily="18" charset="-78"/>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 to="" calcmode="lin" valueType="num">
                                      <p:cBhvr>
                                        <p:cTn id="10" dur="1" fill="hold"/>
                                        <p:tgtEl>
                                          <p:spTgt spid="10"/>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 to="" calcmode="lin" valueType="num">
                                      <p:cBhvr>
                                        <p:cTn id="13" dur="1" fill="hold"/>
                                        <p:tgtEl>
                                          <p:spTgt spid="13"/>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 to="" calcmode="lin" valueType="num">
                                      <p:cBhvr>
                                        <p:cTn id="16" dur="1" fill="hold"/>
                                        <p:tgtEl>
                                          <p:spTgt spid="1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3" grpId="0" animBg="1"/>
      <p:bldP spid="1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8" name="Rectangle 7"/>
          <p:cNvSpPr/>
          <p:nvPr/>
        </p:nvSpPr>
        <p:spPr>
          <a:xfrm>
            <a:off x="6645442" y="1606188"/>
            <a:ext cx="20375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3) النزاهـة</a:t>
            </a:r>
            <a:endParaRPr lang="ar-EG" sz="4000" dirty="0">
              <a:latin typeface="Simplified Arabic" pitchFamily="18" charset="-78"/>
              <a:ea typeface="Tahoma" pitchFamily="34" charset="0"/>
              <a:cs typeface="Simplified Arabic" pitchFamily="18" charset="-78"/>
            </a:endParaRPr>
          </a:p>
        </p:txBody>
      </p:sp>
      <p:sp>
        <p:nvSpPr>
          <p:cNvPr id="9" name="Rectangle 8"/>
          <p:cNvSpPr/>
          <p:nvPr/>
        </p:nvSpPr>
        <p:spPr>
          <a:xfrm>
            <a:off x="381000" y="1676400"/>
            <a:ext cx="3657600" cy="576000"/>
          </a:xfrm>
          <a:prstGeom prst="rect">
            <a:avLst/>
          </a:prstGeom>
          <a:solidFill>
            <a:schemeClr val="accent4">
              <a:lumMod val="20000"/>
              <a:lumOff val="80000"/>
            </a:schemeClr>
          </a:solidFill>
          <a:ln w="57150">
            <a:solidFill>
              <a:srgbClr val="C00000"/>
            </a:solidFill>
          </a:ln>
        </p:spPr>
        <p:txBody>
          <a:bodyPr wrap="square">
            <a:spAutoFit/>
          </a:bodyPr>
          <a:lstStyle/>
          <a:p>
            <a:pPr marL="342900" indent="-342900" algn="ct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من ضمن صور النزاهة::</a:t>
            </a:r>
            <a:endParaRPr lang="ar-EG" altLang="zh-CN" sz="3000" b="1" dirty="0" smtClean="0">
              <a:solidFill>
                <a:srgbClr val="000000"/>
              </a:solidFill>
              <a:latin typeface="Simplified Arabic" pitchFamily="18" charset="-78"/>
              <a:cs typeface="Simplified Arabic" pitchFamily="18" charset="-78"/>
            </a:endParaRPr>
          </a:p>
        </p:txBody>
      </p:sp>
      <p:sp>
        <p:nvSpPr>
          <p:cNvPr id="12" name="Rectangle 11"/>
          <p:cNvSpPr/>
          <p:nvPr/>
        </p:nvSpPr>
        <p:spPr>
          <a:xfrm>
            <a:off x="381000" y="2514600"/>
            <a:ext cx="8460000" cy="1938992"/>
          </a:xfrm>
          <a:prstGeom prst="rect">
            <a:avLst/>
          </a:prstGeom>
          <a:solidFill>
            <a:schemeClr val="accent5">
              <a:lumMod val="40000"/>
              <a:lumOff val="60000"/>
            </a:schemeClr>
          </a:solidFill>
          <a:ln w="57150">
            <a:solidFill>
              <a:srgbClr val="C00000"/>
            </a:solidFill>
          </a:ln>
        </p:spPr>
        <p:txBody>
          <a:bodyPr wrap="square">
            <a:spAutoFit/>
          </a:bodyPr>
          <a:lstStyle/>
          <a:p>
            <a:pPr lvl="0" algn="r" rtl="1"/>
            <a:r>
              <a:rPr lang="ar-EG" altLang="zh-CN" sz="3000" b="1" dirty="0" smtClean="0">
                <a:solidFill>
                  <a:srgbClr val="000000"/>
                </a:solidFill>
                <a:latin typeface="Simplified Arabic" pitchFamily="18" charset="-78"/>
                <a:cs typeface="Simplified Arabic" pitchFamily="18" charset="-78"/>
              </a:rPr>
              <a:t>- عدم </a:t>
            </a:r>
            <a:r>
              <a:rPr lang="ar-EG" altLang="zh-CN" sz="3000" b="1" dirty="0" smtClean="0">
                <a:solidFill>
                  <a:srgbClr val="000000"/>
                </a:solidFill>
                <a:latin typeface="Simplified Arabic" pitchFamily="18" charset="-78"/>
                <a:cs typeface="Simplified Arabic" pitchFamily="18" charset="-78"/>
              </a:rPr>
              <a:t>استغلال إنسان لاحتياج آخرين إلى شئ ما، والتلويح لهم </a:t>
            </a:r>
            <a:r>
              <a:rPr lang="ar-EG" altLang="zh-CN" sz="3000" b="1" dirty="0" smtClean="0">
                <a:solidFill>
                  <a:srgbClr val="000000"/>
                </a:solidFill>
                <a:latin typeface="Simplified Arabic" pitchFamily="18" charset="-78"/>
                <a:cs typeface="Simplified Arabic" pitchFamily="18" charset="-78"/>
              </a:rPr>
              <a:t> </a:t>
            </a:r>
          </a:p>
          <a:p>
            <a:pPr lvl="0" algn="r" rtl="1"/>
            <a:r>
              <a:rPr lang="ar-EG" altLang="zh-CN" sz="3000" b="1" dirty="0" smtClean="0">
                <a:solidFill>
                  <a:srgbClr val="000000"/>
                </a:solidFill>
                <a:latin typeface="Simplified Arabic" pitchFamily="18" charset="-78"/>
                <a:cs typeface="Simplified Arabic" pitchFamily="18" charset="-78"/>
              </a:rPr>
              <a:t>   بإمكانية </a:t>
            </a:r>
            <a:r>
              <a:rPr lang="ar-EG" altLang="zh-CN" sz="3000" b="1" dirty="0" smtClean="0">
                <a:solidFill>
                  <a:srgbClr val="000000"/>
                </a:solidFill>
                <a:latin typeface="Simplified Arabic" pitchFamily="18" charset="-78"/>
                <a:cs typeface="Simplified Arabic" pitchFamily="18" charset="-78"/>
              </a:rPr>
              <a:t>توفير هذا الاحتياج عن طريق التجاوب معهم فى أشياء </a:t>
            </a:r>
            <a:r>
              <a:rPr lang="ar-EG" altLang="zh-CN" sz="3000" b="1" dirty="0" smtClean="0">
                <a:solidFill>
                  <a:srgbClr val="000000"/>
                </a:solidFill>
                <a:latin typeface="Simplified Arabic" pitchFamily="18" charset="-78"/>
                <a:cs typeface="Simplified Arabic" pitchFamily="18" charset="-78"/>
              </a:rPr>
              <a:t> </a:t>
            </a:r>
          </a:p>
          <a:p>
            <a:pPr lvl="0" algn="r" rtl="1"/>
            <a:r>
              <a:rPr lang="ar-EG" altLang="zh-CN" sz="3000" b="1" dirty="0" smtClean="0">
                <a:solidFill>
                  <a:srgbClr val="000000"/>
                </a:solidFill>
                <a:latin typeface="Simplified Arabic" pitchFamily="18" charset="-78"/>
                <a:cs typeface="Simplified Arabic" pitchFamily="18" charset="-78"/>
              </a:rPr>
              <a:t> </a:t>
            </a:r>
            <a:r>
              <a:rPr lang="ar-EG" altLang="zh-CN" sz="3000" b="1" dirty="0" smtClean="0">
                <a:solidFill>
                  <a:srgbClr val="000000"/>
                </a:solidFill>
                <a:latin typeface="Simplified Arabic" pitchFamily="18" charset="-78"/>
                <a:cs typeface="Simplified Arabic" pitchFamily="18" charset="-78"/>
              </a:rPr>
              <a:t>  أو </a:t>
            </a:r>
            <a:r>
              <a:rPr lang="ar-EG" altLang="zh-CN" sz="3000" b="1" dirty="0" smtClean="0">
                <a:solidFill>
                  <a:srgbClr val="000000"/>
                </a:solidFill>
                <a:latin typeface="Simplified Arabic" pitchFamily="18" charset="-78"/>
                <a:cs typeface="Simplified Arabic" pitchFamily="18" charset="-78"/>
              </a:rPr>
              <a:t>أمور تحتوى على نسبة من الخطأ، أو حتى على أمور </a:t>
            </a:r>
            <a:endParaRPr lang="ar-EG" altLang="zh-CN" sz="3000" b="1" dirty="0" smtClean="0">
              <a:solidFill>
                <a:srgbClr val="000000"/>
              </a:solidFill>
              <a:latin typeface="Simplified Arabic" pitchFamily="18" charset="-78"/>
              <a:cs typeface="Simplified Arabic" pitchFamily="18" charset="-78"/>
            </a:endParaRPr>
          </a:p>
          <a:p>
            <a:pPr lvl="0" algn="r" rtl="1"/>
            <a:r>
              <a:rPr lang="ar-EG" altLang="zh-CN" sz="3000" b="1" dirty="0" smtClean="0">
                <a:solidFill>
                  <a:srgbClr val="000000"/>
                </a:solidFill>
                <a:latin typeface="Simplified Arabic" pitchFamily="18" charset="-78"/>
                <a:cs typeface="Simplified Arabic" pitchFamily="18" charset="-78"/>
              </a:rPr>
              <a:t> </a:t>
            </a:r>
            <a:r>
              <a:rPr lang="ar-EG" altLang="zh-CN" sz="3000" b="1" dirty="0" smtClean="0">
                <a:solidFill>
                  <a:srgbClr val="000000"/>
                </a:solidFill>
                <a:latin typeface="Simplified Arabic" pitchFamily="18" charset="-78"/>
                <a:cs typeface="Simplified Arabic" pitchFamily="18" charset="-78"/>
              </a:rPr>
              <a:t>  صحيحة </a:t>
            </a:r>
            <a:r>
              <a:rPr lang="ar-EG" altLang="zh-CN" sz="3000" b="1" dirty="0" smtClean="0">
                <a:solidFill>
                  <a:srgbClr val="000000"/>
                </a:solidFill>
                <a:latin typeface="Simplified Arabic" pitchFamily="18" charset="-78"/>
                <a:cs typeface="Simplified Arabic" pitchFamily="18" charset="-78"/>
              </a:rPr>
              <a:t>لكنها تخص مصالح هذا الإنسان</a:t>
            </a:r>
            <a:endParaRPr lang="en-US" altLang="zh-CN" sz="3000" b="1" dirty="0" smtClean="0">
              <a:solidFill>
                <a:srgbClr val="000000"/>
              </a:solidFill>
              <a:latin typeface="Simplified Arabic" pitchFamily="18" charset="-78"/>
              <a:cs typeface="Simplified Arabic" pitchFamily="18" charset="-78"/>
            </a:endParaRPr>
          </a:p>
        </p:txBody>
      </p:sp>
      <p:sp>
        <p:nvSpPr>
          <p:cNvPr id="14" name="Rectangle 13"/>
          <p:cNvSpPr/>
          <p:nvPr/>
        </p:nvSpPr>
        <p:spPr>
          <a:xfrm>
            <a:off x="381000" y="4690408"/>
            <a:ext cx="8460000" cy="1015663"/>
          </a:xfrm>
          <a:prstGeom prst="rect">
            <a:avLst/>
          </a:prstGeom>
          <a:solidFill>
            <a:schemeClr val="accent4">
              <a:lumMod val="40000"/>
              <a:lumOff val="60000"/>
            </a:schemeClr>
          </a:solidFill>
          <a:ln w="57150">
            <a:solidFill>
              <a:srgbClr val="FFFF00"/>
            </a:solidFill>
          </a:ln>
        </p:spPr>
        <p:txBody>
          <a:bodyPr wrap="square">
            <a:spAutoFit/>
          </a:bodyPr>
          <a:lstStyle/>
          <a:p>
            <a:pPr lvl="0" algn="r" rtl="1"/>
            <a:r>
              <a:rPr lang="ar-EG" altLang="zh-CN" sz="3000" b="1" dirty="0" smtClean="0">
                <a:solidFill>
                  <a:srgbClr val="000000"/>
                </a:solidFill>
                <a:latin typeface="Simplified Arabic" pitchFamily="18" charset="-78"/>
                <a:cs typeface="Simplified Arabic" pitchFamily="18" charset="-78"/>
              </a:rPr>
              <a:t>إن المؤمن الحقيقي يجب أن يُدقق لئلا يفوت عليه إنه ابن لله الذي يريد له النزاهة فى كل شئ بما فيها العلاقات مع الآخرين</a:t>
            </a:r>
            <a:endParaRPr lang="en-US" altLang="zh-CN" sz="3000" b="1" dirty="0" smtClean="0">
              <a:solidFill>
                <a:srgbClr val="000000"/>
              </a:solidFill>
              <a:latin typeface="Simplified Arabic" pitchFamily="18" charset="-78"/>
              <a:cs typeface="Simplified Arabic" pitchFamily="18" charset="-78"/>
            </a:endParaRPr>
          </a:p>
        </p:txBody>
      </p:sp>
    </p:spTree>
  </p:cSld>
  <p:clrMapOvr>
    <a:masterClrMapping/>
  </p:clrMapOvr>
  <p:transition>
    <p:pull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9" name="Rectangle 8"/>
          <p:cNvSpPr/>
          <p:nvPr/>
        </p:nvSpPr>
        <p:spPr>
          <a:xfrm>
            <a:off x="5334000" y="1654314"/>
            <a:ext cx="33329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4) الأمانة والوفاء</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457200" y="2623334"/>
            <a:ext cx="8280000" cy="2996974"/>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a:t>
            </a:r>
            <a:r>
              <a:rPr lang="ar-SA" altLang="zh-CN" sz="2100" b="1" dirty="0" smtClean="0">
                <a:solidFill>
                  <a:srgbClr val="000000"/>
                </a:solidFill>
                <a:latin typeface="Tahoma" pitchFamily="34" charset="0"/>
                <a:ea typeface="Tahoma" pitchFamily="34" charset="0"/>
                <a:cs typeface="Tahoma" pitchFamily="34" charset="0"/>
              </a:rPr>
              <a:t>وَكَانَ </a:t>
            </a:r>
            <a:r>
              <a:rPr lang="ar-SA" altLang="zh-CN" sz="2100" b="1" dirty="0" smtClean="0">
                <a:solidFill>
                  <a:srgbClr val="000000"/>
                </a:solidFill>
                <a:latin typeface="Tahoma" pitchFamily="34" charset="0"/>
                <a:ea typeface="Tahoma" pitchFamily="34" charset="0"/>
                <a:cs typeface="Tahoma" pitchFamily="34" charset="0"/>
              </a:rPr>
              <a:t>لَمَّا فَرَغَ مِنَ الْكَلاَمِ مَعَ شَاوُلَ أَنَّ نَفْسَ يُونَاثَانَ تَعَلَّقَتْ بِنَفْسِ دَاوُدَ، وَأَحَبَّهُ يُونَاثَانُ كَنَفْسِهِ. </a:t>
            </a:r>
            <a:r>
              <a:rPr lang="ar-SA" altLang="zh-CN" sz="2100" b="1" dirty="0" smtClean="0">
                <a:solidFill>
                  <a:srgbClr val="000000"/>
                </a:solidFill>
                <a:latin typeface="Tahoma" pitchFamily="34" charset="0"/>
                <a:ea typeface="Tahoma" pitchFamily="34" charset="0"/>
                <a:cs typeface="Tahoma" pitchFamily="34" charset="0"/>
              </a:rPr>
              <a:t>فَأَخَذَهُ </a:t>
            </a:r>
            <a:r>
              <a:rPr lang="ar-SA" altLang="zh-CN" sz="2100" b="1" dirty="0" smtClean="0">
                <a:solidFill>
                  <a:srgbClr val="000000"/>
                </a:solidFill>
                <a:latin typeface="Tahoma" pitchFamily="34" charset="0"/>
                <a:ea typeface="Tahoma" pitchFamily="34" charset="0"/>
                <a:cs typeface="Tahoma" pitchFamily="34" charset="0"/>
              </a:rPr>
              <a:t>شَاوُلُ فِي ذلِكَ الْيَوْمِ وَلَمْ يَدَعْهُ يَرْجعُ إِلَى بَيْتِ أَبِيهِ. </a:t>
            </a:r>
            <a:r>
              <a:rPr lang="ar-SA" altLang="zh-CN" sz="2100" b="1" dirty="0" smtClean="0">
                <a:solidFill>
                  <a:srgbClr val="000000"/>
                </a:solidFill>
                <a:latin typeface="Tahoma" pitchFamily="34" charset="0"/>
                <a:ea typeface="Tahoma" pitchFamily="34" charset="0"/>
                <a:cs typeface="Tahoma" pitchFamily="34" charset="0"/>
              </a:rPr>
              <a:t>وَقَطَعَ </a:t>
            </a:r>
            <a:r>
              <a:rPr lang="ar-SA" altLang="zh-CN" sz="2100" b="1" dirty="0" smtClean="0">
                <a:solidFill>
                  <a:srgbClr val="000000"/>
                </a:solidFill>
                <a:latin typeface="Tahoma" pitchFamily="34" charset="0"/>
                <a:ea typeface="Tahoma" pitchFamily="34" charset="0"/>
                <a:cs typeface="Tahoma" pitchFamily="34" charset="0"/>
              </a:rPr>
              <a:t>يُونَاثَانُ وَدَاوُدُ عَهْدًا لأَنَّهُ أَحَبَّهُ كَنَفْسِهِ. </a:t>
            </a:r>
            <a:r>
              <a:rPr lang="ar-SA" altLang="zh-CN" sz="2100" b="1" dirty="0" smtClean="0">
                <a:solidFill>
                  <a:srgbClr val="000000"/>
                </a:solidFill>
                <a:latin typeface="Tahoma" pitchFamily="34" charset="0"/>
                <a:ea typeface="Tahoma" pitchFamily="34" charset="0"/>
                <a:cs typeface="Tahoma" pitchFamily="34" charset="0"/>
              </a:rPr>
              <a:t>وَخَلَعَ </a:t>
            </a:r>
            <a:r>
              <a:rPr lang="ar-SA" altLang="zh-CN" sz="2100" b="1" dirty="0" smtClean="0">
                <a:solidFill>
                  <a:srgbClr val="000000"/>
                </a:solidFill>
                <a:latin typeface="Tahoma" pitchFamily="34" charset="0"/>
                <a:ea typeface="Tahoma" pitchFamily="34" charset="0"/>
                <a:cs typeface="Tahoma" pitchFamily="34" charset="0"/>
              </a:rPr>
              <a:t>يُونَاثَانُ الْجُبَّةَ الَّتِي عَلَيْهِ وَأَعْطَاهَا لِدَاوُدَ مَعَ ثِيَابِهِ وَسَيْفِهِ وَقَوْسِهِ وَمِنْطَقَتِهِ. </a:t>
            </a:r>
            <a:r>
              <a:rPr lang="ar-SA" altLang="zh-CN" sz="2100" b="1" dirty="0" smtClean="0">
                <a:solidFill>
                  <a:srgbClr val="000000"/>
                </a:solidFill>
                <a:latin typeface="Tahoma" pitchFamily="34" charset="0"/>
                <a:ea typeface="Tahoma" pitchFamily="34" charset="0"/>
                <a:cs typeface="Tahoma" pitchFamily="34" charset="0"/>
              </a:rPr>
              <a:t>وَكَانَ </a:t>
            </a:r>
            <a:r>
              <a:rPr lang="ar-SA" altLang="zh-CN" sz="2100" b="1" dirty="0" smtClean="0">
                <a:solidFill>
                  <a:srgbClr val="000000"/>
                </a:solidFill>
                <a:latin typeface="Tahoma" pitchFamily="34" charset="0"/>
                <a:ea typeface="Tahoma" pitchFamily="34" charset="0"/>
                <a:cs typeface="Tahoma" pitchFamily="34" charset="0"/>
              </a:rPr>
              <a:t>دَاوُدُ يَخْرُجُ إِلَى حَيْثُمَا أَرْسَلَهُ شَاوُلُ. </a:t>
            </a:r>
            <a:r>
              <a:rPr lang="ar-SA" altLang="zh-CN" sz="2100" b="1" dirty="0" smtClean="0">
                <a:solidFill>
                  <a:srgbClr val="000000"/>
                </a:solidFill>
                <a:latin typeface="Tahoma" pitchFamily="34" charset="0"/>
                <a:ea typeface="Tahoma" pitchFamily="34" charset="0"/>
                <a:cs typeface="Tahoma" pitchFamily="34" charset="0"/>
              </a:rPr>
              <a:t>كَانَ يُفْلِحُ. فَجَعَلَهُ شَاوُلُ عَلَى رِجَالِ الْحَرْبِ. وَحَسُنَ فِي أَعْيُنِ جَمِيعِ الشَّعْبِ وَفِي أَعْيُنِ عَبِيدِ شَاوُلَ أَيْضًا</a:t>
            </a:r>
            <a:r>
              <a:rPr lang="ar-EG" altLang="zh-CN" sz="2100" b="1" dirty="0" smtClean="0">
                <a:solidFill>
                  <a:srgbClr val="000000"/>
                </a:solidFill>
                <a:latin typeface="Tahoma" pitchFamily="34" charset="0"/>
                <a:ea typeface="Tahoma" pitchFamily="34" charset="0"/>
                <a:cs typeface="Tahoma" pitchFamily="34" charset="0"/>
              </a:rPr>
              <a:t>” (1صم 18: 1-5)</a:t>
            </a:r>
            <a:endParaRPr lang="ar-EG" altLang="zh-CN" sz="2100" b="1" dirty="0" smtClean="0">
              <a:solidFill>
                <a:srgbClr val="000000"/>
              </a:solidFill>
              <a:latin typeface="Tahoma" pitchFamily="34" charset="0"/>
              <a:ea typeface="Tahoma" pitchFamily="34" charset="0"/>
              <a:cs typeface="Tahoma" pitchFamily="34" charset="0"/>
            </a:endParaRPr>
          </a:p>
        </p:txBody>
      </p:sp>
    </p:spTree>
  </p:cSld>
  <p:clrMapOvr>
    <a:masterClrMapping/>
  </p:clrMapOvr>
  <p:transition>
    <p:pull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9" name="Rectangle 8"/>
          <p:cNvSpPr/>
          <p:nvPr/>
        </p:nvSpPr>
        <p:spPr>
          <a:xfrm>
            <a:off x="5334000" y="1654314"/>
            <a:ext cx="33329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4) الأمانة والوفاء</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457200" y="2733653"/>
            <a:ext cx="8280000" cy="1381147"/>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a:t>
            </a:r>
            <a:r>
              <a:rPr lang="ar-SA" sz="2400" baseline="30000" dirty="0" smtClean="0"/>
              <a:t> </a:t>
            </a:r>
            <a:r>
              <a:rPr lang="ar-SA" altLang="zh-CN" sz="2100" b="1" dirty="0" smtClean="0">
                <a:solidFill>
                  <a:srgbClr val="000000"/>
                </a:solidFill>
                <a:latin typeface="Tahoma" pitchFamily="34" charset="0"/>
                <a:ea typeface="Tahoma" pitchFamily="34" charset="0"/>
                <a:cs typeface="Tahoma" pitchFamily="34" charset="0"/>
              </a:rPr>
              <a:t>نَعَمْ </a:t>
            </a:r>
            <a:r>
              <a:rPr lang="ar-SA" altLang="zh-CN" sz="2100" b="1" dirty="0" smtClean="0">
                <a:solidFill>
                  <a:srgbClr val="000000"/>
                </a:solidFill>
                <a:latin typeface="Tahoma" pitchFamily="34" charset="0"/>
                <a:ea typeface="Tahoma" pitchFamily="34" charset="0"/>
                <a:cs typeface="Tahoma" pitchFamily="34" charset="0"/>
              </a:rPr>
              <a:t>أَسْأَلُكَ أَنْتَ أَيْضًا، يَا شَرِيكِي الْمُخْلِصَ، سَاعِدْ هَاتَيْنِ اللَّتَيْنِ جَاهَدَتَا مَعِي فِي الإِنْجِيلِ، مَعَ أَكْلِيمَنْدُسَ أَيْضًا وَبَاقِي الْعَامِلِينَ مَعِي، الَّذِينَ أَسْمَاؤُهُمْ فِي سِفْرِ الْحَيَاةِ</a:t>
            </a:r>
            <a:r>
              <a:rPr lang="ar-EG" altLang="zh-CN" sz="2100" b="1" dirty="0" smtClean="0">
                <a:solidFill>
                  <a:srgbClr val="000000"/>
                </a:solidFill>
                <a:latin typeface="Tahoma" pitchFamily="34" charset="0"/>
                <a:ea typeface="Tahoma" pitchFamily="34" charset="0"/>
                <a:cs typeface="Tahoma" pitchFamily="34" charset="0"/>
              </a:rPr>
              <a:t>” (في </a:t>
            </a:r>
            <a:r>
              <a:rPr lang="ar-EG" altLang="zh-CN" sz="2100" b="1" dirty="0" smtClean="0">
                <a:solidFill>
                  <a:srgbClr val="000000"/>
                </a:solidFill>
                <a:latin typeface="Tahoma" pitchFamily="34" charset="0"/>
                <a:ea typeface="Tahoma" pitchFamily="34" charset="0"/>
                <a:cs typeface="Tahoma" pitchFamily="34" charset="0"/>
              </a:rPr>
              <a:t>4: 3)</a:t>
            </a:r>
            <a:endParaRPr lang="ar-EG" altLang="zh-CN" sz="2100" b="1" dirty="0" smtClean="0">
              <a:solidFill>
                <a:srgbClr val="000000"/>
              </a:solidFill>
              <a:latin typeface="Tahoma" pitchFamily="34" charset="0"/>
              <a:ea typeface="Tahoma" pitchFamily="34" charset="0"/>
              <a:cs typeface="Tahoma" pitchFamily="34" charset="0"/>
            </a:endParaRPr>
          </a:p>
        </p:txBody>
      </p:sp>
      <p:sp>
        <p:nvSpPr>
          <p:cNvPr id="11" name="Rectangle 10"/>
          <p:cNvSpPr/>
          <p:nvPr/>
        </p:nvSpPr>
        <p:spPr>
          <a:xfrm>
            <a:off x="457200" y="4572000"/>
            <a:ext cx="8280000" cy="1785104"/>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a:t>
            </a:r>
            <a:r>
              <a:rPr lang="ar-SA" altLang="zh-CN" sz="2100" b="1" dirty="0" smtClean="0">
                <a:solidFill>
                  <a:srgbClr val="000000"/>
                </a:solidFill>
                <a:latin typeface="Tahoma" pitchFamily="34" charset="0"/>
                <a:ea typeface="Tahoma" pitchFamily="34" charset="0"/>
                <a:cs typeface="Tahoma" pitchFamily="34" charset="0"/>
              </a:rPr>
              <a:t>أَلَيْسَ </a:t>
            </a:r>
            <a:r>
              <a:rPr lang="ar-SA" altLang="zh-CN" sz="2100" b="1" dirty="0" smtClean="0">
                <a:solidFill>
                  <a:srgbClr val="000000"/>
                </a:solidFill>
                <a:latin typeface="Tahoma" pitchFamily="34" charset="0"/>
                <a:ea typeface="Tahoma" pitchFamily="34" charset="0"/>
                <a:cs typeface="Tahoma" pitchFamily="34" charset="0"/>
              </a:rPr>
              <a:t>أَبٌ وَاحِدٌ لِكُلِّنَا؟ أَلَيْسَ إِلهٌ وَاحِدٌ خَلَقَنَا؟ فَلِمَ نَغْدُرُ الرَّجُلُ بِأَخِيهِ لِتَدْنِيسِ عَهْدِ آبَائِنَا؟</a:t>
            </a:r>
            <a:r>
              <a:rPr lang="ar-EG" altLang="zh-CN" sz="2100" b="1" dirty="0" smtClean="0">
                <a:solidFill>
                  <a:srgbClr val="000000"/>
                </a:solidFill>
                <a:latin typeface="Tahoma" pitchFamily="34" charset="0"/>
                <a:ea typeface="Tahoma" pitchFamily="34" charset="0"/>
                <a:cs typeface="Tahoma" pitchFamily="34" charset="0"/>
              </a:rPr>
              <a:t>. </a:t>
            </a:r>
            <a:r>
              <a:rPr lang="ar-SA" altLang="zh-CN" sz="2100" b="1" dirty="0" smtClean="0">
                <a:solidFill>
                  <a:srgbClr val="000000"/>
                </a:solidFill>
                <a:latin typeface="Tahoma" pitchFamily="34" charset="0"/>
                <a:ea typeface="Tahoma" pitchFamily="34" charset="0"/>
                <a:cs typeface="Tahoma" pitchFamily="34" charset="0"/>
              </a:rPr>
              <a:t>أَفَلَمْ </a:t>
            </a:r>
            <a:r>
              <a:rPr lang="ar-SA" altLang="zh-CN" sz="2100" b="1" dirty="0" smtClean="0">
                <a:solidFill>
                  <a:srgbClr val="000000"/>
                </a:solidFill>
                <a:latin typeface="Tahoma" pitchFamily="34" charset="0"/>
                <a:ea typeface="Tahoma" pitchFamily="34" charset="0"/>
                <a:cs typeface="Tahoma" pitchFamily="34" charset="0"/>
              </a:rPr>
              <a:t>يَفْعَلْ وَاحِدٌ وَلَهُ بَقِيَّةُ الرُّوحِ؟ وَلِمَاذَا الْوَاحِدُ؟ طَالِبًا زَرْعَ اللهِ. </a:t>
            </a:r>
            <a:r>
              <a:rPr lang="ar-SA" altLang="zh-CN" sz="2100" b="1" dirty="0" smtClean="0">
                <a:solidFill>
                  <a:srgbClr val="000000"/>
                </a:solidFill>
                <a:latin typeface="Tahoma" pitchFamily="34" charset="0"/>
                <a:ea typeface="Tahoma" pitchFamily="34" charset="0"/>
                <a:cs typeface="Tahoma" pitchFamily="34" charset="0"/>
              </a:rPr>
              <a:t>فَاحْذَرُوا لِرُوحِكُمْ وَلاَ يَغْدُرْ أَحَدٌ بِامْرَأَةِ شَبَابِهِ</a:t>
            </a:r>
            <a:r>
              <a:rPr lang="ar-EG" altLang="zh-CN" sz="2100" b="1" dirty="0" smtClean="0">
                <a:solidFill>
                  <a:srgbClr val="000000"/>
                </a:solidFill>
                <a:latin typeface="Tahoma" pitchFamily="34" charset="0"/>
                <a:ea typeface="Tahoma" pitchFamily="34" charset="0"/>
                <a:cs typeface="Tahoma" pitchFamily="34" charset="0"/>
              </a:rPr>
              <a:t>” </a:t>
            </a:r>
            <a:endParaRPr lang="ar-EG" altLang="zh-CN" sz="2100" b="1" dirty="0" smtClean="0">
              <a:solidFill>
                <a:srgbClr val="000000"/>
              </a:solidFill>
              <a:latin typeface="Tahoma" pitchFamily="34" charset="0"/>
              <a:ea typeface="Tahoma" pitchFamily="34" charset="0"/>
              <a:cs typeface="Tahoma" pitchFamily="34" charset="0"/>
            </a:endParaRPr>
          </a:p>
          <a:p>
            <a:pPr>
              <a:lnSpc>
                <a:spcPct val="125000"/>
              </a:lnSpc>
            </a:pPr>
            <a:r>
              <a:rPr lang="ar-EG" altLang="zh-CN" sz="2100" b="1" dirty="0" smtClean="0">
                <a:solidFill>
                  <a:srgbClr val="000000"/>
                </a:solidFill>
                <a:latin typeface="Tahoma" pitchFamily="34" charset="0"/>
                <a:ea typeface="Tahoma" pitchFamily="34" charset="0"/>
                <a:cs typeface="Tahoma" pitchFamily="34" charset="0"/>
              </a:rPr>
              <a:t>(ملا 2: 10، 15)</a:t>
            </a:r>
            <a:endParaRPr lang="ar-EG" altLang="zh-CN" sz="2100" b="1" dirty="0" smtClean="0">
              <a:solidFill>
                <a:srgbClr val="000000"/>
              </a:solidFill>
              <a:latin typeface="Tahoma" pitchFamily="34" charset="0"/>
              <a:ea typeface="Tahoma" pitchFamily="34" charset="0"/>
              <a:cs typeface="Tahoma" pitchFamily="34" charset="0"/>
            </a:endParaRPr>
          </a:p>
        </p:txBody>
      </p:sp>
    </p:spTree>
  </p:cSld>
  <p:clrMapOvr>
    <a:masterClrMapping/>
  </p:clrMapOvr>
  <p:transition>
    <p:pull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10" name="Rectangle 9"/>
          <p:cNvSpPr/>
          <p:nvPr/>
        </p:nvSpPr>
        <p:spPr>
          <a:xfrm>
            <a:off x="5334000" y="1654314"/>
            <a:ext cx="33329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4) الأمانة والوفاء</a:t>
            </a:r>
            <a:endParaRPr lang="ar-EG" sz="4000" dirty="0">
              <a:latin typeface="Simplified Arabic" pitchFamily="18" charset="-78"/>
              <a:ea typeface="Tahoma" pitchFamily="34" charset="0"/>
              <a:cs typeface="Simplified Arabic" pitchFamily="18" charset="-78"/>
            </a:endParaRPr>
          </a:p>
        </p:txBody>
      </p:sp>
      <p:sp>
        <p:nvSpPr>
          <p:cNvPr id="11" name="Rectangle 10"/>
          <p:cNvSpPr/>
          <p:nvPr/>
        </p:nvSpPr>
        <p:spPr>
          <a:xfrm>
            <a:off x="2514600" y="2585591"/>
            <a:ext cx="6172200" cy="538609"/>
          </a:xfrm>
          <a:prstGeom prst="rect">
            <a:avLst/>
          </a:prstGeom>
          <a:solidFill>
            <a:schemeClr val="accent5">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من ضمن إعلانات الرب عن ذاته لموسى هو أنه:</a:t>
            </a:r>
          </a:p>
        </p:txBody>
      </p:sp>
      <p:sp>
        <p:nvSpPr>
          <p:cNvPr id="13" name="Rectangle 12"/>
          <p:cNvSpPr/>
          <p:nvPr/>
        </p:nvSpPr>
        <p:spPr>
          <a:xfrm>
            <a:off x="406800" y="4349115"/>
            <a:ext cx="8280000" cy="984885"/>
          </a:xfrm>
          <a:prstGeom prst="rect">
            <a:avLst/>
          </a:prstGeom>
          <a:solidFill>
            <a:schemeClr val="accent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ولذلك كان يضايق الرب جداً أن يجد من شعبه الخيانة والغدر وعدم الأمانة </a:t>
            </a:r>
          </a:p>
        </p:txBody>
      </p:sp>
      <p:sp>
        <p:nvSpPr>
          <p:cNvPr id="15" name="Rectangle 14"/>
          <p:cNvSpPr/>
          <p:nvPr/>
        </p:nvSpPr>
        <p:spPr>
          <a:xfrm>
            <a:off x="3352800" y="3465366"/>
            <a:ext cx="5384400" cy="573234"/>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 </a:t>
            </a:r>
            <a:r>
              <a:rPr lang="ar-SA" altLang="zh-CN" sz="2100" b="1" dirty="0" smtClean="0">
                <a:solidFill>
                  <a:srgbClr val="000000"/>
                </a:solidFill>
                <a:latin typeface="Tahoma" pitchFamily="34" charset="0"/>
                <a:ea typeface="Tahoma" pitchFamily="34" charset="0"/>
                <a:cs typeface="Tahoma" pitchFamily="34" charset="0"/>
              </a:rPr>
              <a:t>وَكَثِيرُ </a:t>
            </a:r>
            <a:r>
              <a:rPr lang="ar-SA" altLang="zh-CN" sz="2100" b="1" dirty="0" smtClean="0">
                <a:solidFill>
                  <a:srgbClr val="000000"/>
                </a:solidFill>
                <a:latin typeface="Tahoma" pitchFamily="34" charset="0"/>
                <a:ea typeface="Tahoma" pitchFamily="34" charset="0"/>
                <a:cs typeface="Tahoma" pitchFamily="34" charset="0"/>
              </a:rPr>
              <a:t>الإِحْسَانِ وَالْوَفَاءِ</a:t>
            </a:r>
            <a:r>
              <a:rPr lang="ar-EG" altLang="zh-CN" sz="2100" b="1" dirty="0" smtClean="0">
                <a:solidFill>
                  <a:srgbClr val="000000"/>
                </a:solidFill>
                <a:latin typeface="Tahoma" pitchFamily="34" charset="0"/>
                <a:ea typeface="Tahoma" pitchFamily="34" charset="0"/>
                <a:cs typeface="Tahoma" pitchFamily="34" charset="0"/>
              </a:rPr>
              <a:t>” (خر 34: 6</a:t>
            </a:r>
            <a:r>
              <a:rPr lang="ar-EG" altLang="zh-CN" sz="2100" b="1" dirty="0" smtClean="0">
                <a:solidFill>
                  <a:srgbClr val="000000"/>
                </a:solidFill>
                <a:latin typeface="Tahoma" pitchFamily="34" charset="0"/>
                <a:ea typeface="Tahoma" pitchFamily="34" charset="0"/>
                <a:cs typeface="Tahoma" pitchFamily="34" charset="0"/>
              </a:rPr>
              <a:t>)</a:t>
            </a:r>
            <a:endParaRPr lang="ar-EG" altLang="zh-CN" sz="2100" b="1" dirty="0" smtClean="0">
              <a:solidFill>
                <a:srgbClr val="000000"/>
              </a:solidFill>
              <a:latin typeface="Tahoma" pitchFamily="34" charset="0"/>
              <a:ea typeface="Tahoma" pitchFamily="34" charset="0"/>
              <a:cs typeface="Tahoma" pitchFamily="34" charset="0"/>
            </a:endParaRPr>
          </a:p>
        </p:txBody>
      </p:sp>
    </p:spTree>
  </p:cSld>
  <p:clrMapOvr>
    <a:masterClrMapping/>
  </p:clrMapOvr>
  <p:transition>
    <p:pull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10" name="Rectangle 9"/>
          <p:cNvSpPr/>
          <p:nvPr/>
        </p:nvSpPr>
        <p:spPr>
          <a:xfrm>
            <a:off x="5334000" y="1654314"/>
            <a:ext cx="33329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4) الأمانة والوفاء</a:t>
            </a:r>
            <a:endParaRPr lang="ar-EG" sz="4000" dirty="0">
              <a:latin typeface="Simplified Arabic" pitchFamily="18" charset="-78"/>
              <a:ea typeface="Tahoma" pitchFamily="34" charset="0"/>
              <a:cs typeface="Simplified Arabic" pitchFamily="18" charset="-78"/>
            </a:endParaRPr>
          </a:p>
        </p:txBody>
      </p:sp>
      <p:sp>
        <p:nvSpPr>
          <p:cNvPr id="11" name="Rectangle 10"/>
          <p:cNvSpPr/>
          <p:nvPr/>
        </p:nvSpPr>
        <p:spPr>
          <a:xfrm>
            <a:off x="381000" y="2537465"/>
            <a:ext cx="8305800" cy="1609671"/>
          </a:xfrm>
          <a:prstGeom prst="rect">
            <a:avLst/>
          </a:prstGeom>
          <a:solidFill>
            <a:schemeClr val="accent5">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من أُسس العلاقات السليمة والتي تُمجد الله صفتين هما: </a:t>
            </a:r>
            <a:endParaRPr lang="ar-EG" altLang="zh-CN" sz="2900" b="1" dirty="0" smtClean="0">
              <a:solidFill>
                <a:srgbClr val="000000"/>
              </a:solidFill>
              <a:latin typeface="Simplified Arabic" pitchFamily="18" charset="-78"/>
              <a:cs typeface="Simplified Arabic" pitchFamily="18" charset="-78"/>
            </a:endParaRPr>
          </a:p>
          <a:p>
            <a:pPr marL="342900" indent="-342900" algn="r">
              <a:spcBef>
                <a:spcPct val="20000"/>
              </a:spcBef>
              <a:buClr>
                <a:schemeClr val="hlink"/>
              </a:buClr>
              <a:buFont typeface="Wingdings" pitchFamily="2" charset="2"/>
              <a:buNone/>
            </a:pPr>
            <a:r>
              <a:rPr lang="ar-EG" altLang="zh-CN" sz="2900" b="1" dirty="0" smtClean="0">
                <a:solidFill>
                  <a:srgbClr val="C00000"/>
                </a:solidFill>
                <a:latin typeface="Simplified Arabic" pitchFamily="18" charset="-78"/>
                <a:cs typeface="Simplified Arabic" pitchFamily="18" charset="-78"/>
              </a:rPr>
              <a:t>الأمانة</a:t>
            </a:r>
            <a:r>
              <a:rPr lang="ar-EG" altLang="zh-CN" sz="2900" b="1" dirty="0" smtClean="0">
                <a:solidFill>
                  <a:srgbClr val="000000"/>
                </a:solidFill>
                <a:latin typeface="Simplified Arabic" pitchFamily="18" charset="-78"/>
                <a:cs typeface="Simplified Arabic" pitchFamily="18" charset="-78"/>
              </a:rPr>
              <a:t> </a:t>
            </a:r>
            <a:r>
              <a:rPr lang="ar-EG" altLang="zh-CN" sz="2900" b="1" dirty="0" smtClean="0">
                <a:solidFill>
                  <a:srgbClr val="000000"/>
                </a:solidFill>
                <a:latin typeface="Simplified Arabic" pitchFamily="18" charset="-78"/>
                <a:cs typeface="Simplified Arabic" pitchFamily="18" charset="-78"/>
              </a:rPr>
              <a:t>وهى التي تولد ثقة للنفوس فى </a:t>
            </a:r>
            <a:r>
              <a:rPr lang="ar-EG" altLang="zh-CN" sz="2900" b="1" dirty="0" smtClean="0">
                <a:solidFill>
                  <a:srgbClr val="000000"/>
                </a:solidFill>
                <a:latin typeface="Simplified Arabic" pitchFamily="18" charset="-78"/>
                <a:cs typeface="Simplified Arabic" pitchFamily="18" charset="-78"/>
              </a:rPr>
              <a:t>بعضها البعض </a:t>
            </a:r>
          </a:p>
          <a:p>
            <a:pPr marL="342900" indent="-342900" algn="r">
              <a:spcBef>
                <a:spcPct val="20000"/>
              </a:spcBef>
              <a:buClr>
                <a:schemeClr val="hlink"/>
              </a:buClr>
              <a:buFont typeface="Wingdings" pitchFamily="2" charset="2"/>
              <a:buNone/>
            </a:pPr>
            <a:r>
              <a:rPr lang="ar-EG" altLang="zh-CN" sz="2900" b="1" dirty="0" smtClean="0">
                <a:solidFill>
                  <a:srgbClr val="C00000"/>
                </a:solidFill>
                <a:latin typeface="Simplified Arabic" pitchFamily="18" charset="-78"/>
                <a:cs typeface="Simplified Arabic" pitchFamily="18" charset="-78"/>
              </a:rPr>
              <a:t>والوفاء</a:t>
            </a:r>
            <a:r>
              <a:rPr lang="ar-EG" altLang="zh-CN" sz="2900" b="1" dirty="0" smtClean="0">
                <a:solidFill>
                  <a:srgbClr val="000000"/>
                </a:solidFill>
                <a:latin typeface="Simplified Arabic" pitchFamily="18" charset="-78"/>
                <a:cs typeface="Simplified Arabic" pitchFamily="18" charset="-78"/>
              </a:rPr>
              <a:t> </a:t>
            </a:r>
            <a:r>
              <a:rPr lang="ar-EG" altLang="zh-CN" sz="2900" b="1" dirty="0" smtClean="0">
                <a:solidFill>
                  <a:srgbClr val="000000"/>
                </a:solidFill>
                <a:latin typeface="Simplified Arabic" pitchFamily="18" charset="-78"/>
                <a:cs typeface="Simplified Arabic" pitchFamily="18" charset="-78"/>
              </a:rPr>
              <a:t>وهو تعبير عن الالتزام نحو صميم العلاقة مع الآخرين</a:t>
            </a:r>
          </a:p>
        </p:txBody>
      </p:sp>
      <p:sp>
        <p:nvSpPr>
          <p:cNvPr id="13" name="Rectangle 12"/>
          <p:cNvSpPr/>
          <p:nvPr/>
        </p:nvSpPr>
        <p:spPr>
          <a:xfrm>
            <a:off x="406800" y="4349115"/>
            <a:ext cx="8280000" cy="1431161"/>
          </a:xfrm>
          <a:prstGeom prst="rect">
            <a:avLst/>
          </a:prstGeom>
          <a:solidFill>
            <a:schemeClr val="accent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أي علاقة من أي نوع كان يتحتم على كل طرف أن يكون أميناً ووفياً نحو الطرف الآخر فلا يغدر به، ولا يخونه بتصرف أو بكلام، ولا يكشف أسرار ما كان بينهما حتى لو انتهت هذه </a:t>
            </a:r>
            <a:r>
              <a:rPr lang="ar-EG" altLang="zh-CN" sz="2900" b="1" dirty="0" smtClean="0">
                <a:solidFill>
                  <a:srgbClr val="000000"/>
                </a:solidFill>
                <a:latin typeface="Simplified Arabic" pitchFamily="18" charset="-78"/>
                <a:cs typeface="Simplified Arabic" pitchFamily="18" charset="-78"/>
              </a:rPr>
              <a:t>العلاقة.</a:t>
            </a:r>
            <a:endParaRPr lang="ar-EG" altLang="zh-CN" sz="2900" b="1" dirty="0" smtClean="0">
              <a:solidFill>
                <a:srgbClr val="000000"/>
              </a:solidFill>
              <a:latin typeface="Simplified Arabic" pitchFamily="18" charset="-78"/>
              <a:cs typeface="Simplified Arabic" pitchFamily="18" charset="-78"/>
            </a:endParaRPr>
          </a:p>
        </p:txBody>
      </p:sp>
    </p:spTree>
  </p:cSld>
  <p:clrMapOvr>
    <a:masterClrMapping/>
  </p:clrMapOvr>
  <p:transition>
    <p:pull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10" name="Rectangle 9"/>
          <p:cNvSpPr/>
          <p:nvPr/>
        </p:nvSpPr>
        <p:spPr>
          <a:xfrm>
            <a:off x="5334000" y="1654314"/>
            <a:ext cx="33329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4) الأمانة والوفاء</a:t>
            </a:r>
            <a:endParaRPr lang="ar-EG" sz="4000" dirty="0">
              <a:latin typeface="Simplified Arabic" pitchFamily="18" charset="-78"/>
              <a:ea typeface="Tahoma" pitchFamily="34" charset="0"/>
              <a:cs typeface="Simplified Arabic" pitchFamily="18" charset="-78"/>
            </a:endParaRPr>
          </a:p>
        </p:txBody>
      </p:sp>
      <p:sp>
        <p:nvSpPr>
          <p:cNvPr id="11" name="Rectangle 10"/>
          <p:cNvSpPr/>
          <p:nvPr/>
        </p:nvSpPr>
        <p:spPr>
          <a:xfrm>
            <a:off x="381000" y="2537465"/>
            <a:ext cx="8305800" cy="1031051"/>
          </a:xfrm>
          <a:prstGeom prst="rect">
            <a:avLst/>
          </a:prstGeom>
          <a:solidFill>
            <a:schemeClr val="accent5">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من ضمن تأديبات الله الشديدة، تأديباً توعد به الرب شعب مدينة "صور"، والسبب فى هذا التأديب كما يذكر الوحي أنهم:</a:t>
            </a:r>
            <a:r>
              <a:rPr lang="ar-EG" sz="3200" dirty="0" smtClean="0"/>
              <a:t> </a:t>
            </a:r>
            <a:endParaRPr lang="ar-EG" altLang="zh-CN" sz="2900" b="1" dirty="0" smtClean="0">
              <a:solidFill>
                <a:srgbClr val="000000"/>
              </a:solidFill>
              <a:latin typeface="Simplified Arabic" pitchFamily="18" charset="-78"/>
              <a:cs typeface="Simplified Arabic" pitchFamily="18" charset="-78"/>
            </a:endParaRPr>
          </a:p>
        </p:txBody>
      </p:sp>
      <p:sp>
        <p:nvSpPr>
          <p:cNvPr id="13" name="Rectangle 12"/>
          <p:cNvSpPr/>
          <p:nvPr/>
        </p:nvSpPr>
        <p:spPr>
          <a:xfrm>
            <a:off x="342632" y="5061881"/>
            <a:ext cx="8496000" cy="984885"/>
          </a:xfrm>
          <a:prstGeom prst="rect">
            <a:avLst/>
          </a:prstGeom>
          <a:solidFill>
            <a:schemeClr val="accent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000000"/>
                </a:solidFill>
                <a:latin typeface="Simplified Arabic" pitchFamily="18" charset="-78"/>
                <a:cs typeface="Simplified Arabic" pitchFamily="18" charset="-78"/>
              </a:rPr>
              <a:t>بالأمانة والوفاء تجاه بعضنا البعض ينجح كل عمل روحي أو اجتماعي، لأن الله يمد يده بالبركة لنا ويعود الخير على الجميع</a:t>
            </a:r>
          </a:p>
        </p:txBody>
      </p:sp>
      <p:sp>
        <p:nvSpPr>
          <p:cNvPr id="7" name="Rectangle 6"/>
          <p:cNvSpPr/>
          <p:nvPr/>
        </p:nvSpPr>
        <p:spPr>
          <a:xfrm>
            <a:off x="457200" y="3839451"/>
            <a:ext cx="8280000" cy="977191"/>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a:t>
            </a:r>
            <a:r>
              <a:rPr lang="ar-SA" altLang="zh-CN" sz="2100" b="1" dirty="0" smtClean="0">
                <a:solidFill>
                  <a:srgbClr val="000000"/>
                </a:solidFill>
                <a:latin typeface="Tahoma" pitchFamily="34" charset="0"/>
                <a:ea typeface="Tahoma" pitchFamily="34" charset="0"/>
                <a:cs typeface="Tahoma" pitchFamily="34" charset="0"/>
              </a:rPr>
              <a:t> لأَنَّهُمْ سَلَّمُوا سَبْيًا كَامِلاً إِلَى أَدُومَ، وَلَمْ يَذْكُرُوا عَهْدَ الإِخْوَةِ</a:t>
            </a:r>
            <a:r>
              <a:rPr lang="ar-EG" altLang="zh-CN" sz="2100" b="1" dirty="0" smtClean="0">
                <a:solidFill>
                  <a:srgbClr val="000000"/>
                </a:solidFill>
                <a:latin typeface="Tahoma" pitchFamily="34" charset="0"/>
                <a:ea typeface="Tahoma" pitchFamily="34" charset="0"/>
                <a:cs typeface="Tahoma" pitchFamily="34" charset="0"/>
              </a:rPr>
              <a:t>” </a:t>
            </a:r>
          </a:p>
          <a:p>
            <a:pPr>
              <a:lnSpc>
                <a:spcPct val="125000"/>
              </a:lnSpc>
            </a:pPr>
            <a:r>
              <a:rPr lang="ar-EG" altLang="zh-CN" sz="2100" b="1" dirty="0" smtClean="0">
                <a:solidFill>
                  <a:srgbClr val="000000"/>
                </a:solidFill>
                <a:latin typeface="Tahoma" pitchFamily="34" charset="0"/>
                <a:ea typeface="Tahoma" pitchFamily="34" charset="0"/>
                <a:cs typeface="Tahoma" pitchFamily="34" charset="0"/>
              </a:rPr>
              <a:t>(عا 1: 9</a:t>
            </a:r>
            <a:r>
              <a:rPr lang="ar-EG" altLang="zh-CN" sz="2100" b="1" dirty="0" smtClean="0">
                <a:solidFill>
                  <a:srgbClr val="000000"/>
                </a:solidFill>
                <a:latin typeface="Tahoma" pitchFamily="34" charset="0"/>
                <a:ea typeface="Tahoma" pitchFamily="34" charset="0"/>
                <a:cs typeface="Tahoma" pitchFamily="34" charset="0"/>
              </a:rPr>
              <a:t>)</a:t>
            </a:r>
            <a:endParaRPr lang="ar-EG" altLang="zh-CN" sz="2100" b="1" dirty="0" smtClean="0">
              <a:solidFill>
                <a:srgbClr val="000000"/>
              </a:solidFill>
              <a:latin typeface="Tahoma" pitchFamily="34" charset="0"/>
              <a:ea typeface="Tahoma" pitchFamily="34" charset="0"/>
              <a:cs typeface="Tahoma" pitchFamily="34" charset="0"/>
            </a:endParaRPr>
          </a:p>
        </p:txBody>
      </p:sp>
      <p:sp>
        <p:nvSpPr>
          <p:cNvPr id="8" name="Rectangle 7"/>
          <p:cNvSpPr/>
          <p:nvPr/>
        </p:nvSpPr>
        <p:spPr>
          <a:xfrm>
            <a:off x="343200" y="6129789"/>
            <a:ext cx="8496000" cy="523220"/>
          </a:xfrm>
          <a:prstGeom prst="rect">
            <a:avLst/>
          </a:prstGeom>
          <a:solidFill>
            <a:srgbClr val="92D050"/>
          </a:solidFill>
        </p:spPr>
        <p:txBody>
          <a:bodyPr wrap="square">
            <a:spAutoFit/>
          </a:bodyPr>
          <a:lstStyle/>
          <a:p>
            <a:pPr marL="342900" indent="-342900" algn="r">
              <a:spcBef>
                <a:spcPct val="20000"/>
              </a:spcBef>
              <a:buClr>
                <a:schemeClr val="hlink"/>
              </a:buClr>
              <a:buFont typeface="Wingdings" pitchFamily="2" charset="2"/>
              <a:buNone/>
            </a:pPr>
            <a:r>
              <a:rPr lang="ar-EG" altLang="zh-CN" sz="2800" b="1" dirty="0" smtClean="0">
                <a:solidFill>
                  <a:srgbClr val="000000"/>
                </a:solidFill>
                <a:latin typeface="Simplified Arabic" pitchFamily="18" charset="-78"/>
                <a:cs typeface="Simplified Arabic" pitchFamily="18" charset="-78"/>
              </a:rPr>
              <a:t>لنُدقق </a:t>
            </a:r>
            <a:r>
              <a:rPr lang="ar-EG" altLang="zh-CN" sz="2800" b="1" dirty="0" smtClean="0">
                <a:solidFill>
                  <a:srgbClr val="000000"/>
                </a:solidFill>
                <a:latin typeface="Simplified Arabic" pitchFamily="18" charset="-78"/>
                <a:cs typeface="Simplified Arabic" pitchFamily="18" charset="-78"/>
              </a:rPr>
              <a:t>فى كل علاقاتنا لئلا نكون غير أوفياء لمن هم معنا فى أي علاقة</a:t>
            </a:r>
          </a:p>
        </p:txBody>
      </p:sp>
    </p:spTree>
  </p:cSld>
  <p:clrMapOvr>
    <a:masterClrMapping/>
  </p:clrMapOvr>
  <p:transition>
    <p:pull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9" name="Rectangle 8"/>
          <p:cNvSpPr/>
          <p:nvPr/>
        </p:nvSpPr>
        <p:spPr>
          <a:xfrm>
            <a:off x="5105400" y="1654314"/>
            <a:ext cx="35615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5) الاحترام المتبادل</a:t>
            </a:r>
            <a:endParaRPr lang="ar-EG" sz="4000" dirty="0">
              <a:latin typeface="Simplified Arabic" pitchFamily="18" charset="-78"/>
              <a:ea typeface="Tahoma" pitchFamily="34" charset="0"/>
              <a:cs typeface="Simplified Arabic" pitchFamily="18" charset="-78"/>
            </a:endParaRPr>
          </a:p>
        </p:txBody>
      </p:sp>
      <p:sp>
        <p:nvSpPr>
          <p:cNvPr id="8" name="Rectangle 7"/>
          <p:cNvSpPr/>
          <p:nvPr/>
        </p:nvSpPr>
        <p:spPr>
          <a:xfrm>
            <a:off x="2438400" y="2653443"/>
            <a:ext cx="6298800" cy="585545"/>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a:t>
            </a:r>
            <a:r>
              <a:rPr lang="ar-SA" altLang="zh-CN" sz="2100" b="1" dirty="0" smtClean="0">
                <a:solidFill>
                  <a:srgbClr val="000000"/>
                </a:solidFill>
                <a:latin typeface="Tahoma" pitchFamily="34" charset="0"/>
                <a:ea typeface="Tahoma" pitchFamily="34" charset="0"/>
                <a:cs typeface="Tahoma" pitchFamily="34" charset="0"/>
              </a:rPr>
              <a:t>مَلْعُونٌ </a:t>
            </a:r>
            <a:r>
              <a:rPr lang="ar-SA" altLang="zh-CN" sz="2100" b="1" dirty="0" smtClean="0">
                <a:solidFill>
                  <a:srgbClr val="000000"/>
                </a:solidFill>
                <a:latin typeface="Tahoma" pitchFamily="34" charset="0"/>
                <a:ea typeface="Tahoma" pitchFamily="34" charset="0"/>
                <a:cs typeface="Tahoma" pitchFamily="34" charset="0"/>
              </a:rPr>
              <a:t>مَنْ يَسْتَخِفُّ بِأَبِيهِ أَوْ </a:t>
            </a:r>
            <a:r>
              <a:rPr lang="ar-SA" altLang="zh-CN" sz="2100" b="1" dirty="0" smtClean="0">
                <a:solidFill>
                  <a:srgbClr val="000000"/>
                </a:solidFill>
                <a:latin typeface="Tahoma" pitchFamily="34" charset="0"/>
                <a:ea typeface="Tahoma" pitchFamily="34" charset="0"/>
                <a:cs typeface="Tahoma" pitchFamily="34" charset="0"/>
              </a:rPr>
              <a:t>أُمِّهِ</a:t>
            </a:r>
            <a:r>
              <a:rPr lang="ar-EG" altLang="zh-CN" sz="2100" b="1" dirty="0" smtClean="0">
                <a:solidFill>
                  <a:srgbClr val="000000"/>
                </a:solidFill>
                <a:latin typeface="Tahoma" pitchFamily="34" charset="0"/>
                <a:ea typeface="Tahoma" pitchFamily="34" charset="0"/>
                <a:cs typeface="Tahoma" pitchFamily="34" charset="0"/>
              </a:rPr>
              <a:t> ...” (تث 27: 16</a:t>
            </a:r>
            <a:r>
              <a:rPr lang="ar-EG" altLang="zh-CN" sz="2100" b="1" dirty="0" smtClean="0">
                <a:solidFill>
                  <a:srgbClr val="000000"/>
                </a:solidFill>
                <a:latin typeface="Tahoma" pitchFamily="34" charset="0"/>
                <a:ea typeface="Tahoma" pitchFamily="34" charset="0"/>
                <a:cs typeface="Tahoma" pitchFamily="34" charset="0"/>
              </a:rPr>
              <a:t>)</a:t>
            </a:r>
            <a:endParaRPr lang="ar-EG" altLang="zh-CN" sz="2100" b="1" dirty="0" smtClean="0">
              <a:solidFill>
                <a:srgbClr val="000000"/>
              </a:solidFill>
              <a:latin typeface="Tahoma" pitchFamily="34" charset="0"/>
              <a:ea typeface="Tahoma" pitchFamily="34" charset="0"/>
              <a:cs typeface="Tahoma" pitchFamily="34" charset="0"/>
            </a:endParaRPr>
          </a:p>
        </p:txBody>
      </p:sp>
      <p:sp>
        <p:nvSpPr>
          <p:cNvPr id="11" name="Rectangle 10"/>
          <p:cNvSpPr/>
          <p:nvPr/>
        </p:nvSpPr>
        <p:spPr>
          <a:xfrm>
            <a:off x="457200" y="3557338"/>
            <a:ext cx="8280000" cy="1381147"/>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a:t>
            </a:r>
            <a:r>
              <a:rPr lang="ar-SA" altLang="zh-CN" sz="2100" b="1" dirty="0" smtClean="0">
                <a:solidFill>
                  <a:srgbClr val="000000"/>
                </a:solidFill>
                <a:latin typeface="Tahoma" pitchFamily="34" charset="0"/>
                <a:ea typeface="Tahoma" pitchFamily="34" charset="0"/>
                <a:cs typeface="Tahoma" pitchFamily="34" charset="0"/>
              </a:rPr>
              <a:t>لاَ </a:t>
            </a:r>
            <a:r>
              <a:rPr lang="ar-SA" altLang="zh-CN" sz="2100" b="1" dirty="0" smtClean="0">
                <a:solidFill>
                  <a:srgbClr val="000000"/>
                </a:solidFill>
                <a:latin typeface="Tahoma" pitchFamily="34" charset="0"/>
                <a:ea typeface="Tahoma" pitchFamily="34" charset="0"/>
                <a:cs typeface="Tahoma" pitchFamily="34" charset="0"/>
              </a:rPr>
              <a:t>تَحْتَقِرُوا أَحَدَ هؤُلاَءِ الصِّغَارِ، لأَنِّي أَقُولُ لَكُمْ: إِنَّ مَلاَئِكَتَهُمْ فِي السَّمَاوَاتِ كُلَّ حِينٍ يَنْظُرُونَ وَجْهَ أَبِي الَّذِي فِي السَّمَاوَاتِ</a:t>
            </a:r>
            <a:r>
              <a:rPr lang="ar-EG" altLang="zh-CN" sz="2100" b="1" dirty="0" smtClean="0">
                <a:solidFill>
                  <a:srgbClr val="000000"/>
                </a:solidFill>
                <a:latin typeface="Tahoma" pitchFamily="34" charset="0"/>
                <a:ea typeface="Tahoma" pitchFamily="34" charset="0"/>
                <a:cs typeface="Tahoma" pitchFamily="34" charset="0"/>
              </a:rPr>
              <a:t>” </a:t>
            </a:r>
          </a:p>
          <a:p>
            <a:pPr>
              <a:lnSpc>
                <a:spcPct val="125000"/>
              </a:lnSpc>
            </a:pPr>
            <a:r>
              <a:rPr lang="ar-EG" altLang="zh-CN" sz="2100" b="1" dirty="0" smtClean="0">
                <a:solidFill>
                  <a:srgbClr val="000000"/>
                </a:solidFill>
                <a:latin typeface="Tahoma" pitchFamily="34" charset="0"/>
                <a:ea typeface="Tahoma" pitchFamily="34" charset="0"/>
                <a:cs typeface="Tahoma" pitchFamily="34" charset="0"/>
              </a:rPr>
              <a:t>(مت 18: 10)</a:t>
            </a:r>
            <a:endParaRPr lang="ar-EG" altLang="zh-CN" sz="2100" b="1" dirty="0" smtClean="0">
              <a:solidFill>
                <a:srgbClr val="000000"/>
              </a:solidFill>
              <a:latin typeface="Tahoma" pitchFamily="34" charset="0"/>
              <a:ea typeface="Tahoma" pitchFamily="34" charset="0"/>
              <a:cs typeface="Tahoma" pitchFamily="34" charset="0"/>
            </a:endParaRPr>
          </a:p>
        </p:txBody>
      </p:sp>
      <p:sp>
        <p:nvSpPr>
          <p:cNvPr id="7" name="Rectangle 6"/>
          <p:cNvSpPr/>
          <p:nvPr/>
        </p:nvSpPr>
        <p:spPr>
          <a:xfrm>
            <a:off x="457200" y="5248255"/>
            <a:ext cx="8280000" cy="1381147"/>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100" b="1" dirty="0" smtClean="0">
                <a:solidFill>
                  <a:srgbClr val="000000"/>
                </a:solidFill>
                <a:latin typeface="Tahoma" pitchFamily="34" charset="0"/>
                <a:ea typeface="Tahoma" pitchFamily="34" charset="0"/>
                <a:cs typeface="Tahoma" pitchFamily="34" charset="0"/>
              </a:rPr>
              <a:t>”</a:t>
            </a:r>
            <a:r>
              <a:rPr lang="ar-SA" altLang="zh-CN" sz="2100" b="1" dirty="0" smtClean="0">
                <a:solidFill>
                  <a:srgbClr val="000000"/>
                </a:solidFill>
                <a:latin typeface="Tahoma" pitchFamily="34" charset="0"/>
                <a:ea typeface="Tahoma" pitchFamily="34" charset="0"/>
                <a:cs typeface="Tahoma" pitchFamily="34" charset="0"/>
              </a:rPr>
              <a:t>لاَ </a:t>
            </a:r>
            <a:r>
              <a:rPr lang="ar-SA" altLang="zh-CN" sz="2100" b="1" dirty="0" smtClean="0">
                <a:solidFill>
                  <a:srgbClr val="000000"/>
                </a:solidFill>
                <a:latin typeface="Tahoma" pitchFamily="34" charset="0"/>
                <a:ea typeface="Tahoma" pitchFamily="34" charset="0"/>
                <a:cs typeface="Tahoma" pitchFamily="34" charset="0"/>
              </a:rPr>
              <a:t>يَسْتَهِنْ أَحَدٌ بِحَدَاثَتِكَ، بَلْ كُنْ قُدْوَةً لِلْمُؤْمِنِينَ فِي الْكَلاَمِ، فِي التَّصَرُّفِ، فِي الْمَحَبَّةِ، فِي الرُّوحِ، فِي الإِيمَانِ، فِي الطَّهَارَةِ</a:t>
            </a:r>
            <a:r>
              <a:rPr lang="ar-EG" altLang="zh-CN" sz="2100" b="1" dirty="0" smtClean="0">
                <a:solidFill>
                  <a:srgbClr val="000000"/>
                </a:solidFill>
                <a:latin typeface="Tahoma" pitchFamily="34" charset="0"/>
                <a:ea typeface="Tahoma" pitchFamily="34" charset="0"/>
                <a:cs typeface="Tahoma" pitchFamily="34" charset="0"/>
              </a:rPr>
              <a:t>” </a:t>
            </a:r>
          </a:p>
          <a:p>
            <a:pPr>
              <a:lnSpc>
                <a:spcPct val="125000"/>
              </a:lnSpc>
            </a:pPr>
            <a:r>
              <a:rPr lang="ar-EG" altLang="zh-CN" sz="2100" b="1" dirty="0" smtClean="0">
                <a:solidFill>
                  <a:srgbClr val="000000"/>
                </a:solidFill>
                <a:latin typeface="Tahoma" pitchFamily="34" charset="0"/>
                <a:ea typeface="Tahoma" pitchFamily="34" charset="0"/>
                <a:cs typeface="Tahoma" pitchFamily="34" charset="0"/>
              </a:rPr>
              <a:t>(1تي 4: 12)</a:t>
            </a:r>
            <a:endParaRPr lang="ar-EG" altLang="zh-CN" sz="2100" b="1" dirty="0" smtClean="0">
              <a:solidFill>
                <a:srgbClr val="000000"/>
              </a:solidFill>
              <a:latin typeface="Tahoma" pitchFamily="34" charset="0"/>
              <a:ea typeface="Tahoma" pitchFamily="34" charset="0"/>
              <a:cs typeface="Tahoma" pitchFamily="34" charset="0"/>
            </a:endParaRPr>
          </a:p>
        </p:txBody>
      </p:sp>
    </p:spTree>
  </p:cSld>
  <p:clrMapOvr>
    <a:masterClrMapping/>
  </p:clrMapOvr>
  <p:transition>
    <p:pull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أُسس العلاقات الصحيحة</a:t>
            </a:r>
            <a:endParaRPr lang="ar-EG" sz="4800" dirty="0">
              <a:solidFill>
                <a:srgbClr val="002060"/>
              </a:solidFill>
              <a:latin typeface="Simplified Arabic" pitchFamily="18" charset="-78"/>
              <a:cs typeface="Simplified Arabic" pitchFamily="18" charset="-78"/>
            </a:endParaRPr>
          </a:p>
        </p:txBody>
      </p:sp>
      <p:sp>
        <p:nvSpPr>
          <p:cNvPr id="11" name="Rectangle 10"/>
          <p:cNvSpPr/>
          <p:nvPr/>
        </p:nvSpPr>
        <p:spPr>
          <a:xfrm>
            <a:off x="410810" y="2521423"/>
            <a:ext cx="8280000" cy="1877437"/>
          </a:xfrm>
          <a:prstGeom prst="rect">
            <a:avLst/>
          </a:prstGeom>
          <a:solidFill>
            <a:schemeClr val="accent5">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900" b="1" dirty="0" smtClean="0">
                <a:solidFill>
                  <a:srgbClr val="C00000"/>
                </a:solidFill>
                <a:latin typeface="Simplified Arabic" pitchFamily="18" charset="-78"/>
                <a:cs typeface="Simplified Arabic" pitchFamily="18" charset="-78"/>
              </a:rPr>
              <a:t>الاحترام يعنى </a:t>
            </a:r>
            <a:r>
              <a:rPr lang="ar-EG" altLang="zh-CN" sz="2900" b="1" dirty="0" smtClean="0">
                <a:solidFill>
                  <a:srgbClr val="000000"/>
                </a:solidFill>
                <a:latin typeface="Simplified Arabic" pitchFamily="18" charset="-78"/>
                <a:cs typeface="Simplified Arabic" pitchFamily="18" charset="-78"/>
              </a:rPr>
              <a:t>تقدير كل طرف لشخصية الآخر، وإعطاءه القيمة والاعتبار مهما كان السن أو المكانة الاجتماعية أو درجة إيمان الطرف الآخر، والسبب فى ذلك أن كل إنسان هو على صورة </a:t>
            </a:r>
            <a:r>
              <a:rPr lang="ar-EG" altLang="zh-CN" sz="2900" b="1" dirty="0" smtClean="0">
                <a:solidFill>
                  <a:srgbClr val="000000"/>
                </a:solidFill>
                <a:latin typeface="Simplified Arabic" pitchFamily="18" charset="-78"/>
                <a:cs typeface="Simplified Arabic" pitchFamily="18" charset="-78"/>
              </a:rPr>
              <a:t>الله، والله </a:t>
            </a:r>
            <a:r>
              <a:rPr lang="ar-EG" altLang="zh-CN" sz="2900" b="1" dirty="0" smtClean="0">
                <a:solidFill>
                  <a:srgbClr val="000000"/>
                </a:solidFill>
                <a:latin typeface="Simplified Arabic" pitchFamily="18" charset="-78"/>
                <a:cs typeface="Simplified Arabic" pitchFamily="18" charset="-78"/>
              </a:rPr>
              <a:t>يُقَّدر صورته ويعتز بها </a:t>
            </a:r>
            <a:r>
              <a:rPr lang="ar-EG" altLang="zh-CN" sz="2900" b="1" dirty="0" smtClean="0">
                <a:solidFill>
                  <a:srgbClr val="000000"/>
                </a:solidFill>
                <a:latin typeface="Simplified Arabic" pitchFamily="18" charset="-78"/>
                <a:cs typeface="Simplified Arabic" pitchFamily="18" charset="-78"/>
              </a:rPr>
              <a:t>جدا.</a:t>
            </a:r>
            <a:endParaRPr lang="ar-EG" altLang="zh-CN" sz="2900" b="1" dirty="0" smtClean="0">
              <a:solidFill>
                <a:srgbClr val="000000"/>
              </a:solidFill>
              <a:latin typeface="Simplified Arabic" pitchFamily="18" charset="-78"/>
              <a:cs typeface="Simplified Arabic" pitchFamily="18" charset="-78"/>
            </a:endParaRPr>
          </a:p>
        </p:txBody>
      </p:sp>
      <p:sp>
        <p:nvSpPr>
          <p:cNvPr id="13" name="Rectangle 12"/>
          <p:cNvSpPr/>
          <p:nvPr/>
        </p:nvSpPr>
        <p:spPr>
          <a:xfrm>
            <a:off x="374716" y="4572000"/>
            <a:ext cx="8280000" cy="1877437"/>
          </a:xfrm>
          <a:prstGeom prst="rect">
            <a:avLst/>
          </a:prstGeom>
          <a:solidFill>
            <a:schemeClr val="accent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sz="3200" dirty="0" smtClean="0"/>
              <a:t>إ</a:t>
            </a:r>
            <a:r>
              <a:rPr lang="ar-EG" altLang="zh-CN" sz="2800" b="1" dirty="0" smtClean="0">
                <a:solidFill>
                  <a:srgbClr val="000000"/>
                </a:solidFill>
                <a:latin typeface="Simplified Arabic" pitchFamily="18" charset="-78"/>
                <a:cs typeface="Simplified Arabic" pitchFamily="18" charset="-78"/>
              </a:rPr>
              <a:t>ذا كان إنساناً يستهين بآخر، وهما فى علاقة أو رابطة معاً فإنه بذلك يهين صورة الله، ومن يُهين صورة الله يُهين الله نفسه، ومن يحترم أو يُقَّدر الإنسان الذي معه فى علاقة ما، فإنه بذلك يحترم الله ويُقَّدره، وهذا حق</a:t>
            </a:r>
          </a:p>
        </p:txBody>
      </p:sp>
      <p:sp>
        <p:nvSpPr>
          <p:cNvPr id="9" name="Rectangle 8"/>
          <p:cNvSpPr/>
          <p:nvPr/>
        </p:nvSpPr>
        <p:spPr>
          <a:xfrm>
            <a:off x="5105400" y="1654314"/>
            <a:ext cx="3561565" cy="707886"/>
          </a:xfrm>
          <a:prstGeom prst="rect">
            <a:avLst/>
          </a:prstGeom>
          <a:solidFill>
            <a:schemeClr val="accent2">
              <a:lumMod val="40000"/>
              <a:lumOff val="60000"/>
            </a:schemeClr>
          </a:solidFill>
          <a:ln w="57150">
            <a:solidFill>
              <a:srgbClr val="FFFF00"/>
            </a:solidFill>
          </a:ln>
          <a:effectLst>
            <a:glow rad="139700">
              <a:schemeClr val="accent5">
                <a:satMod val="175000"/>
                <a:alpha val="40000"/>
              </a:schemeClr>
            </a:glow>
          </a:effectLst>
          <a:scene3d>
            <a:camera prst="obliqueBottomRight"/>
            <a:lightRig rig="threePt" dir="t"/>
          </a:scene3d>
          <a:sp3d>
            <a:bevelT/>
          </a:sp3d>
        </p:spPr>
        <p:txBody>
          <a:bodyPr wrap="square">
            <a:spAutoFit/>
          </a:bodyPr>
          <a:lstStyle/>
          <a:p>
            <a:pPr algn="r"/>
            <a:r>
              <a:rPr lang="ar-EG" altLang="zh-CN" sz="4000" b="1" dirty="0" smtClean="0">
                <a:latin typeface="Simplified Arabic" pitchFamily="18" charset="-78"/>
                <a:ea typeface="Tahoma" pitchFamily="34" charset="0"/>
                <a:cs typeface="Simplified Arabic" pitchFamily="18" charset="-78"/>
              </a:rPr>
              <a:t>5) الاحترام المتبادل</a:t>
            </a:r>
            <a:endParaRPr lang="ar-EG" sz="4000" dirty="0">
              <a:latin typeface="Simplified Arabic" pitchFamily="18" charset="-78"/>
              <a:ea typeface="Tahoma" pitchFamily="34" charset="0"/>
              <a:cs typeface="Simplified Arabic" pitchFamily="18" charset="-78"/>
            </a:endParaRPr>
          </a:p>
        </p:txBody>
      </p:sp>
    </p:spTree>
  </p:cSld>
  <p:clrMapOvr>
    <a:masterClrMapping/>
  </p:clrMapOvr>
  <p:transition>
    <p:pull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1">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ضبط العلاقات القائمة</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1981200" y="1491916"/>
            <a:ext cx="4961022" cy="646331"/>
          </a:xfrm>
          <a:prstGeom prst="rect">
            <a:avLst/>
          </a:prstGeom>
          <a:solidFill>
            <a:schemeClr val="accent3">
              <a:lumMod val="40000"/>
              <a:lumOff val="60000"/>
            </a:schemeClr>
          </a:solidFill>
          <a:ln w="57150">
            <a:solidFill>
              <a:srgbClr val="7030A0"/>
            </a:solidFill>
          </a:ln>
          <a:scene3d>
            <a:camera prst="perspectiveBelow"/>
            <a:lightRig rig="threePt" dir="t"/>
          </a:scene3d>
        </p:spPr>
        <p:txBody>
          <a:bodyPr wrap="square">
            <a:spAutoFit/>
          </a:bodyPr>
          <a:lstStyle/>
          <a:p>
            <a:pPr marL="342900" indent="-342900" algn="r">
              <a:spcBef>
                <a:spcPct val="20000"/>
              </a:spcBef>
              <a:buClr>
                <a:schemeClr val="hlink"/>
              </a:buClr>
              <a:buFont typeface="Wingdings" pitchFamily="2" charset="2"/>
              <a:buNone/>
            </a:pPr>
            <a:r>
              <a:rPr lang="ar-SA" altLang="zh-CN" sz="3600" b="1" dirty="0" smtClean="0">
                <a:solidFill>
                  <a:srgbClr val="000000"/>
                </a:solidFill>
                <a:latin typeface="Simplified Arabic" pitchFamily="18" charset="-78"/>
                <a:cs typeface="Simplified Arabic" pitchFamily="18" charset="-78"/>
              </a:rPr>
              <a:t>يوجد نوعان من العلاقات القائمة</a:t>
            </a:r>
            <a:endParaRPr lang="ar-EG" altLang="zh-CN" sz="3600" b="1" dirty="0">
              <a:solidFill>
                <a:srgbClr val="000000"/>
              </a:solidFill>
              <a:cs typeface="Simplified Arabic" pitchFamily="2" charset="-78"/>
            </a:endParaRPr>
          </a:p>
        </p:txBody>
      </p:sp>
      <p:sp>
        <p:nvSpPr>
          <p:cNvPr id="7" name="Rectangle 6"/>
          <p:cNvSpPr/>
          <p:nvPr/>
        </p:nvSpPr>
        <p:spPr>
          <a:xfrm>
            <a:off x="304800" y="2271572"/>
            <a:ext cx="7924800" cy="1077218"/>
          </a:xfrm>
          <a:prstGeom prst="rect">
            <a:avLst/>
          </a:prstGeom>
          <a:solidFill>
            <a:srgbClr val="FFFFFF"/>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علاقات قائمة ثابتة</a:t>
            </a:r>
            <a:r>
              <a:rPr lang="ar-EG" altLang="zh-CN" sz="3200" b="1" dirty="0" smtClean="0">
                <a:solidFill>
                  <a:srgbClr val="000000"/>
                </a:solidFill>
                <a:latin typeface="Simplified Arabic" pitchFamily="18" charset="-78"/>
                <a:cs typeface="Simplified Arabic" pitchFamily="18" charset="-78"/>
              </a:rPr>
              <a:t>، </a:t>
            </a:r>
            <a:r>
              <a:rPr lang="ar-SA" altLang="zh-CN" sz="3200" b="1" dirty="0" smtClean="0">
                <a:solidFill>
                  <a:srgbClr val="000000"/>
                </a:solidFill>
                <a:latin typeface="Simplified Arabic" pitchFamily="18" charset="-78"/>
                <a:cs typeface="Simplified Arabic" pitchFamily="18" charset="-78"/>
              </a:rPr>
              <a:t>أي لا يمكن تغييرها</a:t>
            </a:r>
            <a:r>
              <a:rPr lang="ar-EG" altLang="zh-CN" sz="3200" b="1" dirty="0" smtClean="0">
                <a:solidFill>
                  <a:srgbClr val="000000"/>
                </a:solidFill>
                <a:latin typeface="Simplified Arabic" pitchFamily="18" charset="-78"/>
                <a:cs typeface="Simplified Arabic" pitchFamily="18" charset="-78"/>
              </a:rPr>
              <a:t>. مثل: (</a:t>
            </a:r>
            <a:r>
              <a:rPr lang="ar-SA" altLang="zh-CN" sz="3200" b="1" dirty="0" smtClean="0">
                <a:solidFill>
                  <a:srgbClr val="000000"/>
                </a:solidFill>
                <a:latin typeface="Simplified Arabic" pitchFamily="18" charset="-78"/>
                <a:cs typeface="Simplified Arabic" pitchFamily="18" charset="-78"/>
              </a:rPr>
              <a:t>العلاقات الزوجية</a:t>
            </a:r>
            <a:r>
              <a:rPr lang="ar-EG" altLang="zh-CN" sz="3200" b="1" dirty="0" smtClean="0">
                <a:solidFill>
                  <a:srgbClr val="000000"/>
                </a:solidFill>
                <a:latin typeface="Simplified Arabic" pitchFamily="18" charset="-78"/>
                <a:cs typeface="Simplified Arabic" pitchFamily="18" charset="-78"/>
              </a:rPr>
              <a:t> – </a:t>
            </a:r>
            <a:r>
              <a:rPr lang="ar-SA" altLang="zh-CN" sz="3200" b="1" dirty="0" smtClean="0">
                <a:solidFill>
                  <a:srgbClr val="000000"/>
                </a:solidFill>
                <a:latin typeface="Simplified Arabic" pitchFamily="18" charset="-78"/>
                <a:cs typeface="Simplified Arabic" pitchFamily="18" charset="-78"/>
              </a:rPr>
              <a:t>الأبوة</a:t>
            </a:r>
            <a:r>
              <a:rPr lang="ar-EG" altLang="zh-CN" sz="3200" b="1" dirty="0" smtClean="0">
                <a:solidFill>
                  <a:srgbClr val="000000"/>
                </a:solidFill>
                <a:latin typeface="Simplified Arabic" pitchFamily="18" charset="-78"/>
                <a:cs typeface="Simplified Arabic" pitchFamily="18" charset="-78"/>
              </a:rPr>
              <a:t> – </a:t>
            </a:r>
            <a:r>
              <a:rPr lang="ar-SA" altLang="zh-CN" sz="3200" b="1" dirty="0" smtClean="0">
                <a:solidFill>
                  <a:srgbClr val="000000"/>
                </a:solidFill>
                <a:latin typeface="Simplified Arabic" pitchFamily="18" charset="-78"/>
                <a:cs typeface="Simplified Arabic" pitchFamily="18" charset="-78"/>
              </a:rPr>
              <a:t>الأمومة</a:t>
            </a:r>
            <a:r>
              <a:rPr lang="ar-EG" altLang="zh-CN" sz="3200" b="1" dirty="0" smtClean="0">
                <a:solidFill>
                  <a:srgbClr val="000000"/>
                </a:solidFill>
                <a:latin typeface="Simplified Arabic" pitchFamily="18" charset="-78"/>
                <a:cs typeface="Simplified Arabic" pitchFamily="18" charset="-78"/>
              </a:rPr>
              <a:t> – </a:t>
            </a:r>
            <a:r>
              <a:rPr lang="ar-SA" altLang="zh-CN" sz="3200" b="1" dirty="0" smtClean="0">
                <a:solidFill>
                  <a:srgbClr val="000000"/>
                </a:solidFill>
                <a:latin typeface="Simplified Arabic" pitchFamily="18" charset="-78"/>
                <a:cs typeface="Simplified Arabic" pitchFamily="18" charset="-78"/>
              </a:rPr>
              <a:t>البنوة</a:t>
            </a:r>
            <a:r>
              <a:rPr lang="ar-EG" altLang="zh-CN" sz="3200" b="1" dirty="0" smtClean="0">
                <a:solidFill>
                  <a:srgbClr val="000000"/>
                </a:solidFill>
                <a:latin typeface="Simplified Arabic" pitchFamily="18" charset="-78"/>
                <a:cs typeface="Simplified Arabic" pitchFamily="18" charset="-78"/>
              </a:rPr>
              <a:t> - </a:t>
            </a:r>
            <a:r>
              <a:rPr lang="ar-SA" altLang="zh-CN" sz="3200" b="1" dirty="0" smtClean="0">
                <a:solidFill>
                  <a:srgbClr val="000000"/>
                </a:solidFill>
                <a:latin typeface="Simplified Arabic" pitchFamily="18" charset="-78"/>
                <a:cs typeface="Simplified Arabic" pitchFamily="18" charset="-78"/>
              </a:rPr>
              <a:t>العلاقات العائلية</a:t>
            </a:r>
            <a:r>
              <a:rPr lang="ar-EG" altLang="zh-CN" sz="3200" b="1" dirty="0" smtClean="0">
                <a:solidFill>
                  <a:srgbClr val="000000"/>
                </a:solidFill>
                <a:latin typeface="Simplified Arabic" pitchFamily="18" charset="-78"/>
                <a:cs typeface="Simplified Arabic" pitchFamily="18" charset="-78"/>
              </a:rPr>
              <a:t>) </a:t>
            </a:r>
          </a:p>
        </p:txBody>
      </p:sp>
      <p:sp>
        <p:nvSpPr>
          <p:cNvPr id="8" name="Rectangle 7"/>
          <p:cNvSpPr/>
          <p:nvPr/>
        </p:nvSpPr>
        <p:spPr>
          <a:xfrm>
            <a:off x="8382000" y="2434390"/>
            <a:ext cx="457200" cy="707886"/>
          </a:xfrm>
          <a:prstGeom prst="rect">
            <a:avLst/>
          </a:prstGeom>
          <a:solidFill>
            <a:schemeClr val="accent2">
              <a:lumMod val="60000"/>
              <a:lumOff val="40000"/>
            </a:schemeClr>
          </a:solidFill>
          <a:ln w="57150">
            <a:solidFill>
              <a:srgbClr val="00B0F0"/>
            </a:solidFill>
          </a:ln>
        </p:spPr>
        <p:txBody>
          <a:bodyPr wrap="square">
            <a:spAutoFit/>
          </a:bodyPr>
          <a:lstStyle/>
          <a:p>
            <a:pPr marL="342900" indent="-342900" algn="r">
              <a:spcBef>
                <a:spcPct val="20000"/>
              </a:spcBef>
              <a:buClr>
                <a:schemeClr val="hlink"/>
              </a:buClr>
              <a:buFont typeface="Wingdings" pitchFamily="2" charset="2"/>
              <a:buNone/>
            </a:pPr>
            <a:r>
              <a:rPr lang="ar-EG" altLang="zh-CN" sz="4000" b="1" dirty="0" smtClean="0">
                <a:solidFill>
                  <a:srgbClr val="000000"/>
                </a:solidFill>
                <a:latin typeface="Simplified Arabic" pitchFamily="18" charset="-78"/>
                <a:cs typeface="Simplified Arabic" pitchFamily="18" charset="-78"/>
              </a:rPr>
              <a:t>1</a:t>
            </a:r>
          </a:p>
        </p:txBody>
      </p:sp>
      <p:sp>
        <p:nvSpPr>
          <p:cNvPr id="9" name="Rectangle 8"/>
          <p:cNvSpPr/>
          <p:nvPr/>
        </p:nvSpPr>
        <p:spPr>
          <a:xfrm>
            <a:off x="304800" y="3497180"/>
            <a:ext cx="7924800" cy="1077218"/>
          </a:xfrm>
          <a:prstGeom prst="rect">
            <a:avLst/>
          </a:prstGeom>
          <a:solidFill>
            <a:srgbClr val="FFFFFF"/>
          </a:solidFill>
          <a:ln w="57150">
            <a:solidFill>
              <a:srgbClr val="C00000"/>
            </a:solidFill>
          </a:ln>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علاقات قائمة </a:t>
            </a:r>
            <a:r>
              <a:rPr lang="ar-EG" altLang="zh-CN" sz="3200" b="1" dirty="0" smtClean="0">
                <a:solidFill>
                  <a:srgbClr val="000000"/>
                </a:solidFill>
                <a:latin typeface="Simplified Arabic" pitchFamily="18" charset="-78"/>
                <a:cs typeface="Simplified Arabic" pitchFamily="18" charset="-78"/>
              </a:rPr>
              <a:t>قابلة للتغيير. مثل: (الصداقة – زملاء العمل – الجيران - ....) </a:t>
            </a:r>
          </a:p>
        </p:txBody>
      </p:sp>
      <p:sp>
        <p:nvSpPr>
          <p:cNvPr id="10" name="Rectangle 9"/>
          <p:cNvSpPr/>
          <p:nvPr/>
        </p:nvSpPr>
        <p:spPr>
          <a:xfrm>
            <a:off x="8382000" y="3659998"/>
            <a:ext cx="457200" cy="707886"/>
          </a:xfrm>
          <a:prstGeom prst="rect">
            <a:avLst/>
          </a:prstGeom>
          <a:solidFill>
            <a:schemeClr val="accent2">
              <a:lumMod val="60000"/>
              <a:lumOff val="40000"/>
            </a:schemeClr>
          </a:solidFill>
          <a:ln w="57150">
            <a:solidFill>
              <a:srgbClr val="00B0F0"/>
            </a:solidFill>
          </a:ln>
        </p:spPr>
        <p:txBody>
          <a:bodyPr wrap="square">
            <a:spAutoFit/>
          </a:bodyPr>
          <a:lstStyle/>
          <a:p>
            <a:pPr marL="342900" indent="-342900" algn="r">
              <a:spcBef>
                <a:spcPct val="20000"/>
              </a:spcBef>
              <a:buClr>
                <a:schemeClr val="hlink"/>
              </a:buClr>
              <a:buFont typeface="Wingdings" pitchFamily="2" charset="2"/>
              <a:buNone/>
            </a:pPr>
            <a:r>
              <a:rPr lang="ar-EG" altLang="zh-CN" sz="4000" b="1" dirty="0" smtClean="0">
                <a:solidFill>
                  <a:srgbClr val="000000"/>
                </a:solidFill>
                <a:latin typeface="Simplified Arabic" pitchFamily="18" charset="-78"/>
                <a:cs typeface="Simplified Arabic" pitchFamily="18" charset="-78"/>
              </a:rPr>
              <a:t>2</a:t>
            </a:r>
          </a:p>
        </p:txBody>
      </p:sp>
      <p:sp>
        <p:nvSpPr>
          <p:cNvPr id="11" name="Rectangle 10"/>
          <p:cNvSpPr/>
          <p:nvPr/>
        </p:nvSpPr>
        <p:spPr>
          <a:xfrm>
            <a:off x="237959" y="4684296"/>
            <a:ext cx="8614770" cy="954107"/>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SA" altLang="zh-CN" sz="2800" b="1" dirty="0" smtClean="0">
                <a:solidFill>
                  <a:srgbClr val="000000"/>
                </a:solidFill>
                <a:latin typeface="Simplified Arabic" pitchFamily="18" charset="-78"/>
                <a:cs typeface="Simplified Arabic" pitchFamily="18" charset="-78"/>
              </a:rPr>
              <a:t>جميع هذه العلاقات رغم أنها قائمة لكنها تحتاج إلى انضباط</a:t>
            </a:r>
            <a:r>
              <a:rPr lang="ar-EG" altLang="zh-CN" sz="2800" b="1" dirty="0" smtClean="0">
                <a:solidFill>
                  <a:srgbClr val="000000"/>
                </a:solidFill>
                <a:latin typeface="Simplified Arabic" pitchFamily="18" charset="-78"/>
                <a:cs typeface="Simplified Arabic" pitchFamily="18" charset="-78"/>
              </a:rPr>
              <a:t>،</a:t>
            </a:r>
            <a:r>
              <a:rPr lang="ar-SA" altLang="zh-CN" sz="2800" b="1" dirty="0" smtClean="0">
                <a:solidFill>
                  <a:srgbClr val="000000"/>
                </a:solidFill>
                <a:latin typeface="Simplified Arabic" pitchFamily="18" charset="-78"/>
                <a:cs typeface="Simplified Arabic" pitchFamily="18" charset="-78"/>
              </a:rPr>
              <a:t> بحيث لا يحدث جنوح فى بعض العلاقات</a:t>
            </a:r>
            <a:r>
              <a:rPr lang="ar-EG" altLang="zh-CN" sz="2800" b="1" dirty="0" smtClean="0">
                <a:solidFill>
                  <a:srgbClr val="000000"/>
                </a:solidFill>
                <a:latin typeface="Simplified Arabic" pitchFamily="18" charset="-78"/>
                <a:cs typeface="Simplified Arabic" pitchFamily="18" charset="-78"/>
              </a:rPr>
              <a:t>.</a:t>
            </a:r>
          </a:p>
        </p:txBody>
      </p:sp>
      <p:sp>
        <p:nvSpPr>
          <p:cNvPr id="12" name="Rectangle 11"/>
          <p:cNvSpPr/>
          <p:nvPr/>
        </p:nvSpPr>
        <p:spPr>
          <a:xfrm>
            <a:off x="228600" y="5700574"/>
            <a:ext cx="8614770" cy="954107"/>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800" b="1" dirty="0" smtClean="0">
                <a:solidFill>
                  <a:srgbClr val="000000"/>
                </a:solidFill>
                <a:latin typeface="Simplified Arabic" pitchFamily="18" charset="-78"/>
                <a:cs typeface="Simplified Arabic" pitchFamily="18" charset="-78"/>
              </a:rPr>
              <a:t>أن لا </a:t>
            </a:r>
            <a:r>
              <a:rPr lang="ar-SA" altLang="zh-CN" sz="2800" b="1" dirty="0" smtClean="0">
                <a:solidFill>
                  <a:srgbClr val="000000"/>
                </a:solidFill>
                <a:latin typeface="Simplified Arabic" pitchFamily="18" charset="-78"/>
                <a:cs typeface="Simplified Arabic" pitchFamily="18" charset="-78"/>
              </a:rPr>
              <a:t>يُعطى الإنسان للآخرين حقوقاً ليست لهم</a:t>
            </a:r>
            <a:r>
              <a:rPr lang="ar-EG" altLang="zh-CN" sz="2800" b="1" dirty="0" smtClean="0">
                <a:solidFill>
                  <a:srgbClr val="000000"/>
                </a:solidFill>
                <a:latin typeface="Simplified Arabic" pitchFamily="18" charset="-78"/>
                <a:cs typeface="Simplified Arabic" pitchFamily="18" charset="-78"/>
              </a:rPr>
              <a:t>،</a:t>
            </a:r>
            <a:r>
              <a:rPr lang="ar-SA" altLang="zh-CN" sz="2800" b="1" dirty="0" smtClean="0">
                <a:solidFill>
                  <a:srgbClr val="000000"/>
                </a:solidFill>
                <a:latin typeface="Simplified Arabic" pitchFamily="18" charset="-78"/>
                <a:cs typeface="Simplified Arabic" pitchFamily="18" charset="-78"/>
              </a:rPr>
              <a:t> بل </a:t>
            </a:r>
            <a:r>
              <a:rPr lang="ar-EG" altLang="zh-CN" sz="2800" b="1" dirty="0" smtClean="0">
                <a:solidFill>
                  <a:srgbClr val="000000"/>
                </a:solidFill>
                <a:latin typeface="Simplified Arabic" pitchFamily="18" charset="-78"/>
                <a:cs typeface="Simplified Arabic" pitchFamily="18" charset="-78"/>
              </a:rPr>
              <a:t>هي </a:t>
            </a:r>
            <a:r>
              <a:rPr lang="ar-SA" altLang="zh-CN" sz="2800" b="1" dirty="0" smtClean="0">
                <a:solidFill>
                  <a:srgbClr val="000000"/>
                </a:solidFill>
                <a:latin typeface="Simplified Arabic" pitchFamily="18" charset="-78"/>
                <a:cs typeface="Simplified Arabic" pitchFamily="18" charset="-78"/>
              </a:rPr>
              <a:t>لله أو لنفسه أو لبيته </a:t>
            </a:r>
            <a:r>
              <a:rPr lang="ar-EG" altLang="zh-CN" sz="2800" b="1" dirty="0" smtClean="0">
                <a:solidFill>
                  <a:srgbClr val="000000"/>
                </a:solidFill>
                <a:latin typeface="Simplified Arabic" pitchFamily="18" charset="-78"/>
                <a:cs typeface="Simplified Arabic" pitchFamily="18" charset="-78"/>
              </a:rPr>
              <a:t>أ</a:t>
            </a:r>
            <a:r>
              <a:rPr lang="ar-SA" altLang="zh-CN" sz="2800" b="1" dirty="0" smtClean="0">
                <a:solidFill>
                  <a:srgbClr val="000000"/>
                </a:solidFill>
                <a:latin typeface="Simplified Arabic" pitchFamily="18" charset="-78"/>
                <a:cs typeface="Simplified Arabic" pitchFamily="18" charset="-78"/>
              </a:rPr>
              <a:t>و</a:t>
            </a:r>
            <a:r>
              <a:rPr lang="ar-EG" altLang="zh-CN" sz="2800" b="1" dirty="0" smtClean="0">
                <a:solidFill>
                  <a:srgbClr val="000000"/>
                </a:solidFill>
                <a:latin typeface="Simplified Arabic" pitchFamily="18" charset="-78"/>
                <a:cs typeface="Simplified Arabic" pitchFamily="18" charset="-78"/>
              </a:rPr>
              <a:t> </a:t>
            </a:r>
            <a:r>
              <a:rPr lang="ar-SA" altLang="zh-CN" sz="2800" b="1" dirty="0" smtClean="0">
                <a:solidFill>
                  <a:srgbClr val="000000"/>
                </a:solidFill>
                <a:latin typeface="Simplified Arabic" pitchFamily="18" charset="-78"/>
                <a:cs typeface="Simplified Arabic" pitchFamily="18" charset="-78"/>
              </a:rPr>
              <a:t>أسرته</a:t>
            </a:r>
            <a:endParaRPr lang="ar-EG" altLang="zh-CN" sz="2800" b="1" dirty="0" smtClean="0">
              <a:solidFill>
                <a:srgbClr val="000000"/>
              </a:solidFill>
              <a:latin typeface="Simplified Arabic" pitchFamily="18" charset="-78"/>
              <a:cs typeface="Simplified Arabic" pitchFamily="18" charset="-78"/>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 calcmode="lin" valueType="num">
                                      <p:cBhvr>
                                        <p:cTn id="9" dur="10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5"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style.rotation</p:attrName>
                                        </p:attrNameLst>
                                      </p:cBhvr>
                                      <p:tavLst>
                                        <p:tav tm="0">
                                          <p:val>
                                            <p:fltVal val="720"/>
                                          </p:val>
                                        </p:tav>
                                        <p:tav tm="100000">
                                          <p:val>
                                            <p:fltVal val="0"/>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20" fill="hold">
                      <p:stCondLst>
                        <p:cond delay="indefinite"/>
                      </p:stCondLst>
                      <p:childTnLst>
                        <p:par>
                          <p:cTn id="21" fill="hold">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27" dur="1000" fill="hold"/>
                                        <p:tgtEl>
                                          <p:spTgt spid="8"/>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8"/>
                                        </p:tgtEl>
                                      </p:cBhvr>
                                    </p:animEffect>
                                  </p:childTnLst>
                                </p:cTn>
                              </p:par>
                              <p:par>
                                <p:cTn id="32" presetID="25"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37" dur="1000" fill="hold"/>
                                        <p:tgtEl>
                                          <p:spTgt spid="7"/>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7"/>
                                        </p:tgtEl>
                                      </p:cBhvr>
                                    </p:animEffect>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290">
                                          <p:stCondLst>
                                            <p:cond delay="0"/>
                                          </p:stCondLst>
                                        </p:cTn>
                                        <p:tgtEl>
                                          <p:spTgt spid="10"/>
                                        </p:tgtEl>
                                      </p:cBhvr>
                                    </p:animEffect>
                                    <p:anim calcmode="lin" valueType="num">
                                      <p:cBhvr>
                                        <p:cTn id="47" dur="911"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8" dur="332"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9" dur="332" tmFilter="0, 0; 0.125,0.2665; 0.25,0.4; 0.375,0.465; 0.5,0.5;  0.625,0.535; 0.75,0.6; 0.875,0.7335; 1,1">
                                          <p:stCondLst>
                                            <p:cond delay="332"/>
                                          </p:stCondLst>
                                        </p:cTn>
                                        <p:tgtEl>
                                          <p:spTgt spid="10"/>
                                        </p:tgtEl>
                                        <p:attrNameLst>
                                          <p:attrName>ppt_y</p:attrName>
                                        </p:attrNameLst>
                                      </p:cBhvr>
                                      <p:tavLst>
                                        <p:tav tm="0" fmla="#ppt_y-sin(pi*$)/9">
                                          <p:val>
                                            <p:fltVal val="0"/>
                                          </p:val>
                                        </p:tav>
                                        <p:tav tm="100000">
                                          <p:val>
                                            <p:fltVal val="1"/>
                                          </p:val>
                                        </p:tav>
                                      </p:tavLst>
                                    </p:anim>
                                    <p:anim calcmode="lin" valueType="num">
                                      <p:cBhvr>
                                        <p:cTn id="50" dur="166" tmFilter="0, 0; 0.125,0.2665; 0.25,0.4; 0.375,0.465; 0.5,0.5;  0.625,0.535; 0.75,0.6; 0.875,0.7335; 1,1">
                                          <p:stCondLst>
                                            <p:cond delay="662"/>
                                          </p:stCondLst>
                                        </p:cTn>
                                        <p:tgtEl>
                                          <p:spTgt spid="10"/>
                                        </p:tgtEl>
                                        <p:attrNameLst>
                                          <p:attrName>ppt_y</p:attrName>
                                        </p:attrNameLst>
                                      </p:cBhvr>
                                      <p:tavLst>
                                        <p:tav tm="0" fmla="#ppt_y-sin(pi*$)/27">
                                          <p:val>
                                            <p:fltVal val="0"/>
                                          </p:val>
                                        </p:tav>
                                        <p:tav tm="100000">
                                          <p:val>
                                            <p:fltVal val="1"/>
                                          </p:val>
                                        </p:tav>
                                      </p:tavLst>
                                    </p:anim>
                                    <p:anim calcmode="lin" valueType="num">
                                      <p:cBhvr>
                                        <p:cTn id="51" dur="82" tmFilter="0, 0; 0.125,0.2665; 0.25,0.4; 0.375,0.465; 0.5,0.5;  0.625,0.535; 0.75,0.6; 0.875,0.7335; 1,1">
                                          <p:stCondLst>
                                            <p:cond delay="828"/>
                                          </p:stCondLst>
                                        </p:cTn>
                                        <p:tgtEl>
                                          <p:spTgt spid="10"/>
                                        </p:tgtEl>
                                        <p:attrNameLst>
                                          <p:attrName>ppt_y</p:attrName>
                                        </p:attrNameLst>
                                      </p:cBhvr>
                                      <p:tavLst>
                                        <p:tav tm="0" fmla="#ppt_y-sin(pi*$)/81">
                                          <p:val>
                                            <p:fltVal val="0"/>
                                          </p:val>
                                        </p:tav>
                                        <p:tav tm="100000">
                                          <p:val>
                                            <p:fltVal val="1"/>
                                          </p:val>
                                        </p:tav>
                                      </p:tavLst>
                                    </p:anim>
                                    <p:animScale>
                                      <p:cBhvr>
                                        <p:cTn id="52" dur="13">
                                          <p:stCondLst>
                                            <p:cond delay="325"/>
                                          </p:stCondLst>
                                        </p:cTn>
                                        <p:tgtEl>
                                          <p:spTgt spid="10"/>
                                        </p:tgtEl>
                                      </p:cBhvr>
                                      <p:to x="100000" y="60000"/>
                                    </p:animScale>
                                    <p:animScale>
                                      <p:cBhvr>
                                        <p:cTn id="53" dur="83" decel="50000">
                                          <p:stCondLst>
                                            <p:cond delay="338"/>
                                          </p:stCondLst>
                                        </p:cTn>
                                        <p:tgtEl>
                                          <p:spTgt spid="10"/>
                                        </p:tgtEl>
                                      </p:cBhvr>
                                      <p:to x="100000" y="100000"/>
                                    </p:animScale>
                                    <p:animScale>
                                      <p:cBhvr>
                                        <p:cTn id="54" dur="13">
                                          <p:stCondLst>
                                            <p:cond delay="656"/>
                                          </p:stCondLst>
                                        </p:cTn>
                                        <p:tgtEl>
                                          <p:spTgt spid="10"/>
                                        </p:tgtEl>
                                      </p:cBhvr>
                                      <p:to x="100000" y="80000"/>
                                    </p:animScale>
                                    <p:animScale>
                                      <p:cBhvr>
                                        <p:cTn id="55" dur="83" decel="50000">
                                          <p:stCondLst>
                                            <p:cond delay="669"/>
                                          </p:stCondLst>
                                        </p:cTn>
                                        <p:tgtEl>
                                          <p:spTgt spid="10"/>
                                        </p:tgtEl>
                                      </p:cBhvr>
                                      <p:to x="100000" y="100000"/>
                                    </p:animScale>
                                    <p:animScale>
                                      <p:cBhvr>
                                        <p:cTn id="56" dur="13">
                                          <p:stCondLst>
                                            <p:cond delay="821"/>
                                          </p:stCondLst>
                                        </p:cTn>
                                        <p:tgtEl>
                                          <p:spTgt spid="10"/>
                                        </p:tgtEl>
                                      </p:cBhvr>
                                      <p:to x="100000" y="90000"/>
                                    </p:animScale>
                                    <p:animScale>
                                      <p:cBhvr>
                                        <p:cTn id="57" dur="83" decel="50000">
                                          <p:stCondLst>
                                            <p:cond delay="834"/>
                                          </p:stCondLst>
                                        </p:cTn>
                                        <p:tgtEl>
                                          <p:spTgt spid="10"/>
                                        </p:tgtEl>
                                      </p:cBhvr>
                                      <p:to x="100000" y="100000"/>
                                    </p:animScale>
                                    <p:animScale>
                                      <p:cBhvr>
                                        <p:cTn id="58" dur="13">
                                          <p:stCondLst>
                                            <p:cond delay="904"/>
                                          </p:stCondLst>
                                        </p:cTn>
                                        <p:tgtEl>
                                          <p:spTgt spid="10"/>
                                        </p:tgtEl>
                                      </p:cBhvr>
                                      <p:to x="100000" y="95000"/>
                                    </p:animScale>
                                    <p:animScale>
                                      <p:cBhvr>
                                        <p:cTn id="59" dur="83" decel="50000">
                                          <p:stCondLst>
                                            <p:cond delay="917"/>
                                          </p:stCondLst>
                                        </p:cTn>
                                        <p:tgtEl>
                                          <p:spTgt spid="10"/>
                                        </p:tgtEl>
                                      </p:cBhvr>
                                      <p:to x="100000" y="100000"/>
                                    </p:animScale>
                                  </p:childTnLst>
                                </p:cTn>
                              </p:par>
                              <p:par>
                                <p:cTn id="60" presetID="26" presetClass="entr" presetSubtype="0" fill="hold" grpId="0" nodeType="with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down)">
                                      <p:cBhvr>
                                        <p:cTn id="62" dur="290">
                                          <p:stCondLst>
                                            <p:cond delay="0"/>
                                          </p:stCondLst>
                                        </p:cTn>
                                        <p:tgtEl>
                                          <p:spTgt spid="9"/>
                                        </p:tgtEl>
                                      </p:cBhvr>
                                    </p:animEffect>
                                    <p:anim calcmode="lin" valueType="num">
                                      <p:cBhvr>
                                        <p:cTn id="63" dur="911"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64" dur="332"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65" dur="332" tmFilter="0, 0; 0.125,0.2665; 0.25,0.4; 0.375,0.465; 0.5,0.5;  0.625,0.535; 0.75,0.6; 0.875,0.7335; 1,1">
                                          <p:stCondLst>
                                            <p:cond delay="332"/>
                                          </p:stCondLst>
                                        </p:cTn>
                                        <p:tgtEl>
                                          <p:spTgt spid="9"/>
                                        </p:tgtEl>
                                        <p:attrNameLst>
                                          <p:attrName>ppt_y</p:attrName>
                                        </p:attrNameLst>
                                      </p:cBhvr>
                                      <p:tavLst>
                                        <p:tav tm="0" fmla="#ppt_y-sin(pi*$)/9">
                                          <p:val>
                                            <p:fltVal val="0"/>
                                          </p:val>
                                        </p:tav>
                                        <p:tav tm="100000">
                                          <p:val>
                                            <p:fltVal val="1"/>
                                          </p:val>
                                        </p:tav>
                                      </p:tavLst>
                                    </p:anim>
                                    <p:anim calcmode="lin" valueType="num">
                                      <p:cBhvr>
                                        <p:cTn id="66" dur="166" tmFilter="0, 0; 0.125,0.2665; 0.25,0.4; 0.375,0.465; 0.5,0.5;  0.625,0.535; 0.75,0.6; 0.875,0.7335; 1,1">
                                          <p:stCondLst>
                                            <p:cond delay="662"/>
                                          </p:stCondLst>
                                        </p:cTn>
                                        <p:tgtEl>
                                          <p:spTgt spid="9"/>
                                        </p:tgtEl>
                                        <p:attrNameLst>
                                          <p:attrName>ppt_y</p:attrName>
                                        </p:attrNameLst>
                                      </p:cBhvr>
                                      <p:tavLst>
                                        <p:tav tm="0" fmla="#ppt_y-sin(pi*$)/27">
                                          <p:val>
                                            <p:fltVal val="0"/>
                                          </p:val>
                                        </p:tav>
                                        <p:tav tm="100000">
                                          <p:val>
                                            <p:fltVal val="1"/>
                                          </p:val>
                                        </p:tav>
                                      </p:tavLst>
                                    </p:anim>
                                    <p:anim calcmode="lin" valueType="num">
                                      <p:cBhvr>
                                        <p:cTn id="67" dur="82" tmFilter="0, 0; 0.125,0.2665; 0.25,0.4; 0.375,0.465; 0.5,0.5;  0.625,0.535; 0.75,0.6; 0.875,0.7335; 1,1">
                                          <p:stCondLst>
                                            <p:cond delay="828"/>
                                          </p:stCondLst>
                                        </p:cTn>
                                        <p:tgtEl>
                                          <p:spTgt spid="9"/>
                                        </p:tgtEl>
                                        <p:attrNameLst>
                                          <p:attrName>ppt_y</p:attrName>
                                        </p:attrNameLst>
                                      </p:cBhvr>
                                      <p:tavLst>
                                        <p:tav tm="0" fmla="#ppt_y-sin(pi*$)/81">
                                          <p:val>
                                            <p:fltVal val="0"/>
                                          </p:val>
                                        </p:tav>
                                        <p:tav tm="100000">
                                          <p:val>
                                            <p:fltVal val="1"/>
                                          </p:val>
                                        </p:tav>
                                      </p:tavLst>
                                    </p:anim>
                                    <p:animScale>
                                      <p:cBhvr>
                                        <p:cTn id="68" dur="13">
                                          <p:stCondLst>
                                            <p:cond delay="325"/>
                                          </p:stCondLst>
                                        </p:cTn>
                                        <p:tgtEl>
                                          <p:spTgt spid="9"/>
                                        </p:tgtEl>
                                      </p:cBhvr>
                                      <p:to x="100000" y="60000"/>
                                    </p:animScale>
                                    <p:animScale>
                                      <p:cBhvr>
                                        <p:cTn id="69" dur="83" decel="50000">
                                          <p:stCondLst>
                                            <p:cond delay="338"/>
                                          </p:stCondLst>
                                        </p:cTn>
                                        <p:tgtEl>
                                          <p:spTgt spid="9"/>
                                        </p:tgtEl>
                                      </p:cBhvr>
                                      <p:to x="100000" y="100000"/>
                                    </p:animScale>
                                    <p:animScale>
                                      <p:cBhvr>
                                        <p:cTn id="70" dur="13">
                                          <p:stCondLst>
                                            <p:cond delay="656"/>
                                          </p:stCondLst>
                                        </p:cTn>
                                        <p:tgtEl>
                                          <p:spTgt spid="9"/>
                                        </p:tgtEl>
                                      </p:cBhvr>
                                      <p:to x="100000" y="80000"/>
                                    </p:animScale>
                                    <p:animScale>
                                      <p:cBhvr>
                                        <p:cTn id="71" dur="83" decel="50000">
                                          <p:stCondLst>
                                            <p:cond delay="669"/>
                                          </p:stCondLst>
                                        </p:cTn>
                                        <p:tgtEl>
                                          <p:spTgt spid="9"/>
                                        </p:tgtEl>
                                      </p:cBhvr>
                                      <p:to x="100000" y="100000"/>
                                    </p:animScale>
                                    <p:animScale>
                                      <p:cBhvr>
                                        <p:cTn id="72" dur="13">
                                          <p:stCondLst>
                                            <p:cond delay="821"/>
                                          </p:stCondLst>
                                        </p:cTn>
                                        <p:tgtEl>
                                          <p:spTgt spid="9"/>
                                        </p:tgtEl>
                                      </p:cBhvr>
                                      <p:to x="100000" y="90000"/>
                                    </p:animScale>
                                    <p:animScale>
                                      <p:cBhvr>
                                        <p:cTn id="73" dur="83" decel="50000">
                                          <p:stCondLst>
                                            <p:cond delay="834"/>
                                          </p:stCondLst>
                                        </p:cTn>
                                        <p:tgtEl>
                                          <p:spTgt spid="9"/>
                                        </p:tgtEl>
                                      </p:cBhvr>
                                      <p:to x="100000" y="100000"/>
                                    </p:animScale>
                                    <p:animScale>
                                      <p:cBhvr>
                                        <p:cTn id="74" dur="13">
                                          <p:stCondLst>
                                            <p:cond delay="904"/>
                                          </p:stCondLst>
                                        </p:cTn>
                                        <p:tgtEl>
                                          <p:spTgt spid="9"/>
                                        </p:tgtEl>
                                      </p:cBhvr>
                                      <p:to x="100000" y="95000"/>
                                    </p:animScale>
                                    <p:animScale>
                                      <p:cBhvr>
                                        <p:cTn id="75" dur="83" decel="50000">
                                          <p:stCondLst>
                                            <p:cond delay="917"/>
                                          </p:stCondLst>
                                        </p:cTn>
                                        <p:tgtEl>
                                          <p:spTgt spid="9"/>
                                        </p:tgtEl>
                                      </p:cBhvr>
                                      <p:to x="100000" y="100000"/>
                                    </p:animScale>
                                  </p:childTnLst>
                                </p:cTn>
                              </p:par>
                            </p:childTnLst>
                          </p:cTn>
                        </p:par>
                      </p:childTnLst>
                    </p:cTn>
                  </p:par>
                  <p:par>
                    <p:cTn id="76" fill="hold">
                      <p:stCondLst>
                        <p:cond delay="indefinite"/>
                      </p:stCondLst>
                      <p:childTnLst>
                        <p:par>
                          <p:cTn id="77" fill="hold">
                            <p:stCondLst>
                              <p:cond delay="0"/>
                            </p:stCondLst>
                            <p:childTnLst>
                              <p:par>
                                <p:cTn id="78" presetID="24" presetClass="entr" presetSubtype="0" fill="hold" grpId="0" nodeType="clickEffect">
                                  <p:stCondLst>
                                    <p:cond delay="0"/>
                                  </p:stCondLst>
                                  <p:childTnLst>
                                    <p:set>
                                      <p:cBhvr>
                                        <p:cTn id="79" dur="1" fill="hold">
                                          <p:stCondLst>
                                            <p:cond delay="0"/>
                                          </p:stCondLst>
                                        </p:cTn>
                                        <p:tgtEl>
                                          <p:spTgt spid="11"/>
                                        </p:tgtEl>
                                        <p:attrNameLst>
                                          <p:attrName>style.visibility</p:attrName>
                                        </p:attrNameLst>
                                      </p:cBhvr>
                                      <p:to>
                                        <p:strVal val="visible"/>
                                      </p:to>
                                    </p:set>
                                    <p:anim to="" calcmode="lin" valueType="num">
                                      <p:cBhvr>
                                        <p:cTn id="80" dur="1" fill="hold"/>
                                        <p:tgtEl>
                                          <p:spTgt spid="11"/>
                                        </p:tgtEl>
                                        <p:attrNameLst>
                                          <p:attrName/>
                                        </p:attrNameLst>
                                      </p:cBhvr>
                                    </p:anim>
                                  </p:childTnLst>
                                </p:cTn>
                              </p:par>
                              <p:par>
                                <p:cTn id="81" presetID="24" presetClass="entr" presetSubtype="0" fill="hold" grpId="0" nodeType="withEffect">
                                  <p:stCondLst>
                                    <p:cond delay="0"/>
                                  </p:stCondLst>
                                  <p:childTnLst>
                                    <p:set>
                                      <p:cBhvr>
                                        <p:cTn id="82" dur="1" fill="hold">
                                          <p:stCondLst>
                                            <p:cond delay="0"/>
                                          </p:stCondLst>
                                        </p:cTn>
                                        <p:tgtEl>
                                          <p:spTgt spid="12"/>
                                        </p:tgtEl>
                                        <p:attrNameLst>
                                          <p:attrName>style.visibility</p:attrName>
                                        </p:attrNameLst>
                                      </p:cBhvr>
                                      <p:to>
                                        <p:strVal val="visible"/>
                                      </p:to>
                                    </p:set>
                                    <p:anim to="" calcmode="lin" valueType="num">
                                      <p:cBhvr>
                                        <p:cTn id="83" dur="1" fill="hold"/>
                                        <p:tgtEl>
                                          <p:spTgt spid="1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1">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حُسن تمييز العلاقات القادمة</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304800" y="1536032"/>
            <a:ext cx="8531311" cy="1077218"/>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توجد لدى أي إنسان ظروف واحتياجات طبيعية تجعله يدخل فى علاقات جديدة مع آخرين </a:t>
            </a:r>
            <a:r>
              <a:rPr lang="ar-EG" altLang="zh-CN" sz="3200" b="1" dirty="0" smtClean="0">
                <a:solidFill>
                  <a:srgbClr val="000000"/>
                </a:solidFill>
                <a:latin typeface="Simplified Arabic" pitchFamily="18" charset="-78"/>
                <a:cs typeface="Simplified Arabic" pitchFamily="18" charset="-78"/>
              </a:rPr>
              <a:t>.. </a:t>
            </a:r>
            <a:r>
              <a:rPr lang="ar-SA" altLang="zh-CN" sz="3200" b="1" dirty="0" smtClean="0">
                <a:solidFill>
                  <a:srgbClr val="C00000"/>
                </a:solidFill>
                <a:latin typeface="Simplified Arabic" pitchFamily="18" charset="-78"/>
                <a:cs typeface="Simplified Arabic" pitchFamily="18" charset="-78"/>
              </a:rPr>
              <a:t>مثل</a:t>
            </a:r>
            <a:r>
              <a:rPr lang="ar-EG" altLang="zh-CN" sz="3200" b="1" dirty="0" smtClean="0">
                <a:solidFill>
                  <a:srgbClr val="C00000"/>
                </a:solidFill>
                <a:latin typeface="Simplified Arabic" pitchFamily="18" charset="-78"/>
                <a:cs typeface="Simplified Arabic" pitchFamily="18" charset="-78"/>
              </a:rPr>
              <a:t>:</a:t>
            </a:r>
            <a:r>
              <a:rPr lang="ar-EG" altLang="zh-CN" sz="3200" b="1" dirty="0" smtClean="0">
                <a:solidFill>
                  <a:srgbClr val="000000"/>
                </a:solidFill>
                <a:latin typeface="Simplified Arabic" pitchFamily="18" charset="-78"/>
                <a:cs typeface="Simplified Arabic" pitchFamily="18" charset="-78"/>
              </a:rPr>
              <a:t> </a:t>
            </a:r>
            <a:endParaRPr lang="ar-EG" altLang="zh-CN" sz="3200" b="1" dirty="0">
              <a:solidFill>
                <a:srgbClr val="000000"/>
              </a:solidFill>
              <a:latin typeface="Simplified Arabic" pitchFamily="18" charset="-78"/>
              <a:cs typeface="Simplified Arabic" pitchFamily="18" charset="-78"/>
            </a:endParaRPr>
          </a:p>
        </p:txBody>
      </p:sp>
      <p:sp>
        <p:nvSpPr>
          <p:cNvPr id="7" name="Rectangle 6"/>
          <p:cNvSpPr/>
          <p:nvPr/>
        </p:nvSpPr>
        <p:spPr>
          <a:xfrm>
            <a:off x="304800" y="2732782"/>
            <a:ext cx="8531311" cy="1569660"/>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en-US" sz="3200" dirty="0" smtClean="0"/>
              <a:t> </a:t>
            </a:r>
            <a:r>
              <a:rPr lang="ar-SA" altLang="zh-CN" sz="3200" b="1" dirty="0" smtClean="0">
                <a:solidFill>
                  <a:srgbClr val="C00000"/>
                </a:solidFill>
                <a:latin typeface="Simplified Arabic" pitchFamily="18" charset="-78"/>
                <a:cs typeface="Simplified Arabic" pitchFamily="18" charset="-78"/>
              </a:rPr>
              <a:t>صداقة جديدة </a:t>
            </a:r>
            <a:r>
              <a:rPr lang="ar-EG" altLang="zh-CN" sz="3200" b="1" dirty="0" smtClean="0">
                <a:solidFill>
                  <a:srgbClr val="000000"/>
                </a:solidFill>
                <a:latin typeface="Simplified Arabic" pitchFamily="18" charset="-78"/>
                <a:cs typeface="Simplified Arabic" pitchFamily="18" charset="-78"/>
              </a:rPr>
              <a:t>- </a:t>
            </a:r>
            <a:r>
              <a:rPr lang="ar-EG" altLang="zh-CN" sz="3200" b="1" dirty="0" smtClean="0">
                <a:solidFill>
                  <a:srgbClr val="FFFF00"/>
                </a:solidFill>
                <a:latin typeface="Simplified Arabic" pitchFamily="18" charset="-78"/>
                <a:cs typeface="Simplified Arabic" pitchFamily="18" charset="-78"/>
              </a:rPr>
              <a:t>الإقدام</a:t>
            </a:r>
            <a:r>
              <a:rPr lang="ar-SA" altLang="zh-CN" sz="3200" b="1" dirty="0" smtClean="0">
                <a:solidFill>
                  <a:srgbClr val="FFFF00"/>
                </a:solidFill>
                <a:latin typeface="Simplified Arabic" pitchFamily="18" charset="-78"/>
                <a:cs typeface="Simplified Arabic" pitchFamily="18" charset="-78"/>
              </a:rPr>
              <a:t> على الارتباط بشريكة (أو شريك) الحياة</a:t>
            </a:r>
            <a:r>
              <a:rPr lang="ar-EG" altLang="zh-CN" sz="3200" b="1" dirty="0" smtClean="0">
                <a:solidFill>
                  <a:srgbClr val="FFFF00"/>
                </a:solidFill>
                <a:latin typeface="Simplified Arabic" pitchFamily="18" charset="-78"/>
                <a:cs typeface="Simplified Arabic" pitchFamily="18" charset="-78"/>
              </a:rPr>
              <a:t> </a:t>
            </a:r>
            <a:r>
              <a:rPr lang="ar-EG" altLang="zh-CN" sz="3200" b="1" dirty="0" smtClean="0">
                <a:solidFill>
                  <a:srgbClr val="000000"/>
                </a:solidFill>
                <a:latin typeface="Simplified Arabic" pitchFamily="18" charset="-78"/>
                <a:cs typeface="Simplified Arabic" pitchFamily="18" charset="-78"/>
              </a:rPr>
              <a:t>-</a:t>
            </a:r>
            <a:r>
              <a:rPr lang="ar-SA" altLang="zh-CN" sz="3200" b="1" dirty="0" smtClean="0">
                <a:solidFill>
                  <a:srgbClr val="000000"/>
                </a:solidFill>
                <a:latin typeface="Simplified Arabic" pitchFamily="18" charset="-78"/>
                <a:cs typeface="Simplified Arabic" pitchFamily="18" charset="-78"/>
              </a:rPr>
              <a:t> </a:t>
            </a:r>
            <a:r>
              <a:rPr lang="ar-SA" altLang="zh-CN" sz="3200" b="1" dirty="0" smtClean="0">
                <a:solidFill>
                  <a:schemeClr val="accent6">
                    <a:lumMod val="50000"/>
                  </a:schemeClr>
                </a:solidFill>
                <a:latin typeface="Simplified Arabic" pitchFamily="18" charset="-78"/>
                <a:cs typeface="Simplified Arabic" pitchFamily="18" charset="-78"/>
              </a:rPr>
              <a:t>الدخول فى مشروعات (أعمال) مشتركة مع آخرين</a:t>
            </a:r>
            <a:r>
              <a:rPr lang="ar-EG" altLang="zh-CN" sz="3200" b="1" dirty="0" smtClean="0">
                <a:solidFill>
                  <a:schemeClr val="accent6">
                    <a:lumMod val="50000"/>
                  </a:schemeClr>
                </a:solidFill>
                <a:latin typeface="Simplified Arabic" pitchFamily="18" charset="-78"/>
                <a:cs typeface="Simplified Arabic" pitchFamily="18" charset="-78"/>
              </a:rPr>
              <a:t> </a:t>
            </a:r>
            <a:r>
              <a:rPr lang="ar-EG" altLang="zh-CN" sz="3200" b="1" dirty="0" smtClean="0">
                <a:solidFill>
                  <a:srgbClr val="000000"/>
                </a:solidFill>
                <a:latin typeface="Simplified Arabic" pitchFamily="18" charset="-78"/>
                <a:cs typeface="Simplified Arabic" pitchFamily="18" charset="-78"/>
              </a:rPr>
              <a:t>-  </a:t>
            </a:r>
            <a:r>
              <a:rPr lang="ar-EG" altLang="zh-CN" sz="3200" b="1" dirty="0" smtClean="0">
                <a:solidFill>
                  <a:srgbClr val="002060"/>
                </a:solidFill>
                <a:latin typeface="Simplified Arabic" pitchFamily="18" charset="-78"/>
                <a:cs typeface="Simplified Arabic" pitchFamily="18" charset="-78"/>
              </a:rPr>
              <a:t>الإنضمام </a:t>
            </a:r>
            <a:r>
              <a:rPr lang="ar-SA" altLang="zh-CN" sz="3200" b="1" dirty="0" smtClean="0">
                <a:solidFill>
                  <a:srgbClr val="002060"/>
                </a:solidFill>
                <a:latin typeface="Simplified Arabic" pitchFamily="18" charset="-78"/>
                <a:cs typeface="Simplified Arabic" pitchFamily="18" charset="-78"/>
              </a:rPr>
              <a:t>لوضع روحي جديد</a:t>
            </a:r>
            <a:r>
              <a:rPr lang="ar-EG" altLang="zh-CN" sz="3200" b="1" dirty="0" smtClean="0">
                <a:solidFill>
                  <a:srgbClr val="002060"/>
                </a:solidFill>
                <a:latin typeface="Simplified Arabic" pitchFamily="18" charset="-78"/>
                <a:cs typeface="Simplified Arabic" pitchFamily="18" charset="-78"/>
              </a:rPr>
              <a:t> </a:t>
            </a:r>
            <a:r>
              <a:rPr lang="ar-EG" altLang="zh-CN" sz="3200" b="1" dirty="0" smtClean="0">
                <a:solidFill>
                  <a:srgbClr val="000000"/>
                </a:solidFill>
                <a:latin typeface="Simplified Arabic" pitchFamily="18" charset="-78"/>
                <a:cs typeface="Simplified Arabic" pitchFamily="18" charset="-78"/>
              </a:rPr>
              <a:t>- .....</a:t>
            </a:r>
            <a:r>
              <a:rPr lang="ar-SA" altLang="zh-CN" sz="3200" b="1" dirty="0" smtClean="0">
                <a:solidFill>
                  <a:srgbClr val="000000"/>
                </a:solidFill>
                <a:latin typeface="Simplified Arabic" pitchFamily="18" charset="-78"/>
                <a:cs typeface="Simplified Arabic" pitchFamily="18" charset="-78"/>
              </a:rPr>
              <a:t> </a:t>
            </a:r>
            <a:endParaRPr lang="ar-EG" altLang="zh-CN" sz="3200" b="1" dirty="0" smtClean="0">
              <a:solidFill>
                <a:srgbClr val="000000"/>
              </a:solidFill>
              <a:latin typeface="Simplified Arabic" pitchFamily="18" charset="-78"/>
              <a:cs typeface="Simplified Arabic" pitchFamily="18" charset="-78"/>
            </a:endParaRPr>
          </a:p>
        </p:txBody>
      </p:sp>
      <p:sp>
        <p:nvSpPr>
          <p:cNvPr id="8" name="Rectangle 7"/>
          <p:cNvSpPr/>
          <p:nvPr/>
        </p:nvSpPr>
        <p:spPr>
          <a:xfrm>
            <a:off x="344906" y="4469340"/>
            <a:ext cx="8378911" cy="2062103"/>
          </a:xfrm>
          <a:prstGeom prst="rect">
            <a:avLst/>
          </a:prstGeom>
          <a:solidFill>
            <a:schemeClr val="accent3">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العلاقات البشرية لها تأثير كبير على حالة النفس أمام الله</a:t>
            </a:r>
            <a:r>
              <a:rPr lang="ar-EG" altLang="zh-CN" sz="3200" b="1" dirty="0" smtClean="0">
                <a:solidFill>
                  <a:srgbClr val="000000"/>
                </a:solidFill>
                <a:latin typeface="Simplified Arabic" pitchFamily="18" charset="-78"/>
                <a:cs typeface="Simplified Arabic" pitchFamily="18" charset="-78"/>
              </a:rPr>
              <a:t>، </a:t>
            </a:r>
            <a:r>
              <a:rPr lang="ar-SA" altLang="zh-CN" sz="3200" b="1" dirty="0" smtClean="0">
                <a:solidFill>
                  <a:srgbClr val="000000"/>
                </a:solidFill>
                <a:latin typeface="Simplified Arabic" pitchFamily="18" charset="-78"/>
                <a:cs typeface="Simplified Arabic" pitchFamily="18" charset="-78"/>
              </a:rPr>
              <a:t>وعلى علاقة الإنسان بالله، وعلى كيانه الشخصي من جوانب كثيرة</a:t>
            </a:r>
            <a:r>
              <a:rPr lang="ar-EG" altLang="zh-CN" sz="3200" b="1" dirty="0" smtClean="0">
                <a:solidFill>
                  <a:srgbClr val="000000"/>
                </a:solidFill>
                <a:latin typeface="Simplified Arabic" pitchFamily="18" charset="-78"/>
                <a:cs typeface="Simplified Arabic" pitchFamily="18" charset="-78"/>
              </a:rPr>
              <a:t>،</a:t>
            </a:r>
            <a:r>
              <a:rPr lang="ar-SA" altLang="zh-CN" sz="3200" b="1" dirty="0" smtClean="0">
                <a:solidFill>
                  <a:srgbClr val="000000"/>
                </a:solidFill>
                <a:latin typeface="Simplified Arabic" pitchFamily="18" charset="-78"/>
                <a:cs typeface="Simplified Arabic" pitchFamily="18" charset="-78"/>
              </a:rPr>
              <a:t> لذلك يتحتم عليه أن يدقق فى أي علاقة هو مُقبل عليها مع آخرين</a:t>
            </a:r>
            <a:endParaRPr lang="ar-EG" altLang="zh-CN" sz="3200" b="1" dirty="0" smtClean="0">
              <a:solidFill>
                <a:srgbClr val="000000"/>
              </a:solidFill>
              <a:latin typeface="Simplified Arabic" pitchFamily="18" charset="-78"/>
              <a:cs typeface="Simplified Arabic" pitchFamily="18" charset="-78"/>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4"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to="" calcmode="lin" valueType="num">
                                      <p:cBhvr>
                                        <p:cTn id="14" dur="1" fill="hold"/>
                                        <p:tgtEl>
                                          <p:spTgt spid="6"/>
                                        </p:tgtEl>
                                        <p:attrNameLst>
                                          <p:attrName/>
                                        </p:attrNameLst>
                                      </p:cBhvr>
                                    </p:anim>
                                  </p:childTnLst>
                                </p:cTn>
                              </p:par>
                              <p:par>
                                <p:cTn id="15" presetID="24"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to="" calcmode="lin" valueType="num">
                                      <p:cBhvr>
                                        <p:cTn id="17" dur="1" fill="hold"/>
                                        <p:tgtEl>
                                          <p:spTgt spid="7"/>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1000" fill="hold"/>
                                        <p:tgtEl>
                                          <p:spTgt spid="8"/>
                                        </p:tgtEl>
                                        <p:attrNameLst>
                                          <p:attrName>ppt_w</p:attrName>
                                        </p:attrNameLst>
                                      </p:cBhvr>
                                      <p:tavLst>
                                        <p:tav tm="0">
                                          <p:val>
                                            <p:fltVal val="0"/>
                                          </p:val>
                                        </p:tav>
                                        <p:tav tm="100000">
                                          <p:val>
                                            <p:strVal val="#ppt_w"/>
                                          </p:val>
                                        </p:tav>
                                      </p:tavLst>
                                    </p:anim>
                                    <p:anim calcmode="lin" valueType="num">
                                      <p:cBhvr>
                                        <p:cTn id="23" dur="1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1"/>
            <a:ext cx="9134250" cy="6840000"/>
          </a:xfrm>
          <a:prstGeom prst="rect">
            <a:avLst/>
          </a:prstGeom>
          <a:ln>
            <a:noFill/>
          </a:ln>
          <a:effectLst>
            <a:softEdge rad="112500"/>
          </a:effectLst>
        </p:spPr>
      </p:pic>
      <p:sp>
        <p:nvSpPr>
          <p:cNvPr id="5" name="Rectangle 4"/>
          <p:cNvSpPr/>
          <p:nvPr/>
        </p:nvSpPr>
        <p:spPr>
          <a:xfrm>
            <a:off x="6028929" y="152400"/>
            <a:ext cx="2962671" cy="707886"/>
          </a:xfrm>
          <a:prstGeom prst="rect">
            <a:avLst/>
          </a:prstGeom>
          <a:solidFill>
            <a:schemeClr val="accent3">
              <a:lumMod val="60000"/>
              <a:lumOff val="40000"/>
            </a:schemeClr>
          </a:solidFill>
        </p:spPr>
        <p:txBody>
          <a:bodyPr wrap="none">
            <a:spAutoFit/>
          </a:bodyPr>
          <a:lstStyle/>
          <a:p>
            <a:r>
              <a:rPr lang="ar-EG" altLang="zh-CN" sz="4000" b="1" dirty="0" smtClean="0">
                <a:solidFill>
                  <a:srgbClr val="D60000"/>
                </a:solidFill>
                <a:latin typeface="Tahoma" pitchFamily="34" charset="0"/>
                <a:ea typeface="Tahoma" pitchFamily="34" charset="0"/>
                <a:cs typeface="Tahoma" pitchFamily="34" charset="0"/>
              </a:rPr>
              <a:t>آيات مؤثـرة:</a:t>
            </a:r>
            <a:endParaRPr lang="ar-EG" sz="4000" dirty="0">
              <a:latin typeface="Tahoma" pitchFamily="34" charset="0"/>
              <a:ea typeface="Tahoma" pitchFamily="34" charset="0"/>
              <a:cs typeface="Tahoma" pitchFamily="34" charset="0"/>
            </a:endParaRPr>
          </a:p>
        </p:txBody>
      </p:sp>
      <p:sp>
        <p:nvSpPr>
          <p:cNvPr id="6" name="Rectangle 5"/>
          <p:cNvSpPr/>
          <p:nvPr/>
        </p:nvSpPr>
        <p:spPr>
          <a:xfrm>
            <a:off x="406800" y="1143000"/>
            <a:ext cx="8280000" cy="1200329"/>
          </a:xfrm>
          <a:prstGeom prst="rect">
            <a:avLst/>
          </a:prstGeom>
          <a:solidFill>
            <a:srgbClr val="FFC000"/>
          </a:solidFill>
          <a:ln>
            <a:noFill/>
          </a:ln>
          <a:effectLst>
            <a:glow rad="228600">
              <a:schemeClr val="accent5">
                <a:satMod val="175000"/>
                <a:alpha val="40000"/>
              </a:schemeClr>
            </a:glow>
            <a:outerShdw blurRad="50800" dist="38100" dir="13500000" algn="br" rotWithShape="0">
              <a:prstClr val="black">
                <a:alpha val="40000"/>
              </a:prstClr>
            </a:outerShdw>
          </a:effectLst>
          <a:scene3d>
            <a:camera prst="perspectiveBelow"/>
            <a:lightRig rig="soft" dir="t">
              <a:rot lat="0" lon="0" rev="0"/>
            </a:lightRig>
          </a:scene3d>
          <a:sp3d contourW="44450" prstMaterial="matte">
            <a:bevelT w="63500" h="63500" prst="slope"/>
            <a:contourClr>
              <a:srgbClr val="FFFFFF"/>
            </a:contourClr>
          </a:sp3d>
        </p:spPr>
        <p:txBody>
          <a:bodyPr wrap="square">
            <a:spAutoFit/>
          </a:bodyPr>
          <a:lstStyle/>
          <a:p>
            <a:pPr algn="r"/>
            <a:r>
              <a:rPr lang="ar-EG"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a:t>
            </a:r>
            <a:r>
              <a:rPr lang="ar-SA"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هُوَذَا مَا أَحْسَنَ وَمَا أَجْمَلَ أَنْ يَسْكُنَ الإِخْوَةُ مَعًا!</a:t>
            </a:r>
            <a:r>
              <a:rPr lang="ar-EG"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 </a:t>
            </a:r>
          </a:p>
          <a:p>
            <a:r>
              <a:rPr lang="ar-EG"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(مز 133: 1)</a:t>
            </a:r>
          </a:p>
        </p:txBody>
      </p:sp>
      <p:sp>
        <p:nvSpPr>
          <p:cNvPr id="7" name="Rectangle 6"/>
          <p:cNvSpPr/>
          <p:nvPr/>
        </p:nvSpPr>
        <p:spPr>
          <a:xfrm>
            <a:off x="406800" y="2672129"/>
            <a:ext cx="8280000" cy="2308324"/>
          </a:xfrm>
          <a:prstGeom prst="rect">
            <a:avLst/>
          </a:prstGeom>
          <a:solidFill>
            <a:srgbClr val="FFC000"/>
          </a:solidFill>
          <a:ln>
            <a:noFill/>
          </a:ln>
          <a:effectLst>
            <a:glow rad="228600">
              <a:schemeClr val="accent5">
                <a:satMod val="175000"/>
                <a:alpha val="40000"/>
              </a:schemeClr>
            </a:glow>
            <a:outerShdw blurRad="50800" dist="38100" dir="13500000" algn="br" rotWithShape="0">
              <a:prstClr val="black">
                <a:alpha val="40000"/>
              </a:prstClr>
            </a:outerShdw>
          </a:effectLst>
          <a:scene3d>
            <a:camera prst="perspectiveBelow"/>
            <a:lightRig rig="soft" dir="t">
              <a:rot lat="0" lon="0" rev="0"/>
            </a:lightRig>
          </a:scene3d>
          <a:sp3d contourW="44450" prstMaterial="matte">
            <a:bevelT w="63500" h="63500" prst="slope"/>
            <a:contourClr>
              <a:srgbClr val="FFFFFF"/>
            </a:contourClr>
          </a:sp3d>
        </p:spPr>
        <p:txBody>
          <a:bodyPr wrap="square">
            <a:spAutoFit/>
          </a:bodyPr>
          <a:lstStyle/>
          <a:p>
            <a:pPr algn="r"/>
            <a:r>
              <a:rPr lang="ar-EG"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a:t>
            </a:r>
            <a:r>
              <a:rPr lang="ar-SA"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لاَ تَكُونُوا تَحْتَ نِيرٍ مَعَ غَيْرِ الْمُؤْمِنِينَ، لأَنَّهُ أَيَّةُ خِلْطَةٍ لِلْبِرِّ وَالإِثْمِ؟ وَأَيَّةُ شَرِكَةٍ لِلنُّورِ مَعَ الظُّلْمَةِ؟ وَأَيُّ اتِّفَاق لِلْمَسِيحِ مَعَ بَلِيعَالَ؟ وَأَيُّ نَصِيبٍ لِلْمُؤْمِنِ مَعَ غَيْرِ الْمُؤْمِنِ؟</a:t>
            </a:r>
            <a:r>
              <a:rPr lang="ar-EG"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 (2كو 6: 14-18)</a:t>
            </a:r>
          </a:p>
        </p:txBody>
      </p:sp>
      <p:sp>
        <p:nvSpPr>
          <p:cNvPr id="8" name="Rectangle 7"/>
          <p:cNvSpPr/>
          <p:nvPr/>
        </p:nvSpPr>
        <p:spPr>
          <a:xfrm>
            <a:off x="457200" y="5193395"/>
            <a:ext cx="8280000" cy="784830"/>
          </a:xfrm>
          <a:prstGeom prst="rect">
            <a:avLst/>
          </a:prstGeom>
          <a:solidFill>
            <a:srgbClr val="FFC000"/>
          </a:solidFill>
          <a:ln>
            <a:noFill/>
          </a:ln>
          <a:effectLst>
            <a:glow rad="228600">
              <a:schemeClr val="accent5">
                <a:satMod val="175000"/>
                <a:alpha val="40000"/>
              </a:schemeClr>
            </a:glow>
            <a:outerShdw blurRad="50800" dist="38100" dir="13500000" algn="br" rotWithShape="0">
              <a:prstClr val="black">
                <a:alpha val="40000"/>
              </a:prstClr>
            </a:outerShdw>
          </a:effectLst>
          <a:scene3d>
            <a:camera prst="perspectiveBelow"/>
            <a:lightRig rig="soft" dir="t">
              <a:rot lat="0" lon="0" rev="0"/>
            </a:lightRig>
          </a:scene3d>
          <a:sp3d contourW="44450" prstMaterial="matte">
            <a:bevelT w="63500" h="63500" prst="slope"/>
            <a:contourClr>
              <a:srgbClr val="FFFFFF"/>
            </a:contourClr>
          </a:sp3d>
        </p:spPr>
        <p:txBody>
          <a:bodyPr wrap="square">
            <a:spAutoFit/>
          </a:bodyPr>
          <a:lstStyle/>
          <a:p>
            <a:pPr algn="r">
              <a:lnSpc>
                <a:spcPct val="125000"/>
              </a:lnSpc>
              <a:spcAft>
                <a:spcPts val="600"/>
              </a:spcAft>
            </a:pPr>
            <a:r>
              <a:rPr lang="ar-EG"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a:t>
            </a:r>
            <a:r>
              <a:rPr lang="ar-SA"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أَنَا أَفْرَحُ إِذًا أَنِّي أَثِقُ بِكُمْ فِي كُلِّ شَيْءٍ</a:t>
            </a:r>
            <a:r>
              <a:rPr lang="ar-EG" altLang="zh-CN" sz="3600" b="1" dirty="0" smtClean="0">
                <a:solidFill>
                  <a:srgbClr val="000000"/>
                </a:solidFill>
                <a:effectLst>
                  <a:outerShdw blurRad="38100" dist="38100" dir="2700000" algn="tl">
                    <a:srgbClr val="C0C0C0"/>
                  </a:outerShdw>
                </a:effectLst>
                <a:latin typeface="Simplified Arabic" pitchFamily="18" charset="-78"/>
                <a:cs typeface="Simplified Arabic" pitchFamily="18" charset="-78"/>
              </a:rPr>
              <a:t>" (2كو 7: 16)</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to="" calcmode="lin" valueType="num">
                                      <p:cBhvr>
                                        <p:cTn id="10" dur="1" fill="hold"/>
                                        <p:tgtEl>
                                          <p:spTgt spid="7"/>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to="" calcmode="lin" valueType="num">
                                      <p:cBhvr>
                                        <p:cTn id="13"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3" name="Bevel 2"/>
          <p:cNvSpPr/>
          <p:nvPr/>
        </p:nvSpPr>
        <p:spPr>
          <a:xfrm>
            <a:off x="1752600" y="1828800"/>
            <a:ext cx="5638800" cy="2514600"/>
          </a:xfrm>
          <a:prstGeom prst="bevel">
            <a:avLst/>
          </a:prstGeom>
          <a:solidFill>
            <a:schemeClr val="accent5">
              <a:lumMod val="60000"/>
              <a:lumOff val="4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8800" b="1" dirty="0" smtClean="0">
                <a:solidFill>
                  <a:srgbClr val="FF0000"/>
                </a:solidFill>
                <a:latin typeface="+mj-lt"/>
              </a:rPr>
              <a:t>المناقشة </a:t>
            </a:r>
            <a:endParaRPr lang="ar-EG" sz="3600" dirty="0">
              <a:solidFill>
                <a:srgbClr val="FF0000"/>
              </a:solidFill>
              <a:latin typeface="+mj-l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Scale>
                                      <p:cBhvr>
                                        <p:cTn id="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gtEl>
                                        <p:attrNameLst>
                                          <p:attrName>ppt_x</p:attrName>
                                          <p:attrName>ppt_y</p:attrName>
                                        </p:attrNameLst>
                                      </p:cBhvr>
                                    </p:animMotion>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6">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الله مُنشئ العلاقات</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381001" y="1443790"/>
            <a:ext cx="8326796" cy="1040285"/>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en-US" altLang="zh-CN" sz="2800" b="1" dirty="0" smtClean="0">
                <a:solidFill>
                  <a:srgbClr val="000000"/>
                </a:solidFill>
                <a:latin typeface="Simplified Arabic" pitchFamily="18" charset="-78"/>
                <a:cs typeface="Simplified Arabic" pitchFamily="18" charset="-78"/>
              </a:rPr>
              <a:t> </a:t>
            </a:r>
            <a:r>
              <a:rPr lang="ar-EG" altLang="zh-CN" sz="2800" b="1" dirty="0" smtClean="0">
                <a:solidFill>
                  <a:srgbClr val="000000"/>
                </a:solidFill>
                <a:latin typeface="Simplified Arabic" pitchFamily="18" charset="-78"/>
                <a:cs typeface="Simplified Arabic" pitchFamily="18" charset="-78"/>
              </a:rPr>
              <a:t>من أبرز العطايا والإمكانيات التى منحها الله للإنسان في الحياة هي: </a:t>
            </a:r>
          </a:p>
          <a:p>
            <a:pPr marL="342900" indent="-342900" algn="r">
              <a:spcBef>
                <a:spcPct val="20000"/>
              </a:spcBef>
              <a:buClr>
                <a:schemeClr val="hlink"/>
              </a:buClr>
              <a:buFont typeface="Wingdings" pitchFamily="2" charset="2"/>
              <a:buNone/>
            </a:pPr>
            <a:r>
              <a:rPr lang="ar-EG" altLang="zh-CN" sz="2800" b="1" dirty="0" smtClean="0">
                <a:solidFill>
                  <a:srgbClr val="C00000"/>
                </a:solidFill>
                <a:latin typeface="Simplified Arabic" pitchFamily="18" charset="-78"/>
                <a:cs typeface="Simplified Arabic" pitchFamily="18" charset="-78"/>
              </a:rPr>
              <a:t>العمل والعلاقات</a:t>
            </a:r>
            <a:endParaRPr lang="ar-EG" altLang="zh-CN" sz="2800" b="1" dirty="0">
              <a:solidFill>
                <a:srgbClr val="C00000"/>
              </a:solidFill>
              <a:cs typeface="Simplified Arabic" pitchFamily="2" charset="-78"/>
            </a:endParaRPr>
          </a:p>
        </p:txBody>
      </p:sp>
      <p:sp>
        <p:nvSpPr>
          <p:cNvPr id="9" name="Rectangle 8"/>
          <p:cNvSpPr/>
          <p:nvPr/>
        </p:nvSpPr>
        <p:spPr>
          <a:xfrm>
            <a:off x="465222" y="2721403"/>
            <a:ext cx="8203800" cy="97200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000" b="1" dirty="0" smtClean="0">
                <a:solidFill>
                  <a:srgbClr val="000000"/>
                </a:solidFill>
                <a:latin typeface="Tahoma" pitchFamily="34" charset="0"/>
                <a:ea typeface="Tahoma" pitchFamily="34" charset="0"/>
                <a:cs typeface="Tahoma" pitchFamily="34" charset="0"/>
              </a:rPr>
              <a:t>”</a:t>
            </a:r>
            <a:r>
              <a:rPr lang="ar-SA" altLang="zh-CN" sz="2000" b="1" dirty="0" smtClean="0">
                <a:solidFill>
                  <a:srgbClr val="000000"/>
                </a:solidFill>
                <a:latin typeface="Tahoma" pitchFamily="34" charset="0"/>
                <a:ea typeface="Tahoma" pitchFamily="34" charset="0"/>
                <a:cs typeface="Tahoma" pitchFamily="34" charset="0"/>
              </a:rPr>
              <a:t>وَأَخَذَ الرَّبُّ الإِلهُ آدَمَ وَوَضَعَهُ فِي جَنَّةِ عَدْنٍ لِيَعْمَلَهَا</a:t>
            </a:r>
            <a:r>
              <a:rPr lang="ar-EG" altLang="zh-CN" sz="2000" b="1" dirty="0" smtClean="0">
                <a:solidFill>
                  <a:srgbClr val="000000"/>
                </a:solidFill>
                <a:latin typeface="Tahoma" pitchFamily="34" charset="0"/>
                <a:ea typeface="Tahoma" pitchFamily="34" charset="0"/>
                <a:cs typeface="Tahoma" pitchFamily="34" charset="0"/>
              </a:rPr>
              <a:t> (</a:t>
            </a:r>
            <a:r>
              <a:rPr lang="ar-EG" altLang="zh-CN" sz="2000" b="1" dirty="0" smtClean="0">
                <a:solidFill>
                  <a:srgbClr val="C00000"/>
                </a:solidFill>
                <a:latin typeface="Tahoma" pitchFamily="34" charset="0"/>
                <a:ea typeface="Tahoma" pitchFamily="34" charset="0"/>
                <a:cs typeface="Tahoma" pitchFamily="34" charset="0"/>
              </a:rPr>
              <a:t>أي ليزرعها</a:t>
            </a:r>
            <a:r>
              <a:rPr lang="ar-EG" altLang="zh-CN" sz="2000" b="1" dirty="0" smtClean="0">
                <a:solidFill>
                  <a:srgbClr val="000000"/>
                </a:solidFill>
                <a:latin typeface="Tahoma" pitchFamily="34" charset="0"/>
                <a:ea typeface="Tahoma" pitchFamily="34" charset="0"/>
                <a:cs typeface="Tahoma" pitchFamily="34" charset="0"/>
              </a:rPr>
              <a:t>)</a:t>
            </a:r>
            <a:r>
              <a:rPr lang="ar-SA" altLang="zh-CN" sz="2000" b="1" dirty="0" smtClean="0">
                <a:solidFill>
                  <a:srgbClr val="000000"/>
                </a:solidFill>
                <a:latin typeface="Tahoma" pitchFamily="34" charset="0"/>
                <a:ea typeface="Tahoma" pitchFamily="34" charset="0"/>
                <a:cs typeface="Tahoma" pitchFamily="34" charset="0"/>
              </a:rPr>
              <a:t> وَيَحْفَظَهَا</a:t>
            </a:r>
            <a:r>
              <a:rPr lang="ar-EG" altLang="zh-CN" sz="2000" b="1" dirty="0" smtClean="0">
                <a:solidFill>
                  <a:srgbClr val="000000"/>
                </a:solidFill>
                <a:latin typeface="Tahoma" pitchFamily="34" charset="0"/>
                <a:ea typeface="Tahoma" pitchFamily="34" charset="0"/>
                <a:cs typeface="Tahoma" pitchFamily="34" charset="0"/>
              </a:rPr>
              <a:t> (</a:t>
            </a:r>
            <a:r>
              <a:rPr lang="ar-EG" altLang="zh-CN" sz="2000" b="1" dirty="0" smtClean="0">
                <a:solidFill>
                  <a:srgbClr val="C00000"/>
                </a:solidFill>
                <a:latin typeface="Tahoma" pitchFamily="34" charset="0"/>
                <a:ea typeface="Tahoma" pitchFamily="34" charset="0"/>
                <a:cs typeface="Tahoma" pitchFamily="34" charset="0"/>
              </a:rPr>
              <a:t>أي يحرسها</a:t>
            </a:r>
            <a:r>
              <a:rPr lang="ar-EG" altLang="zh-CN" sz="2000" b="1" dirty="0" smtClean="0">
                <a:solidFill>
                  <a:srgbClr val="000000"/>
                </a:solidFill>
                <a:latin typeface="Tahoma" pitchFamily="34" charset="0"/>
                <a:ea typeface="Tahoma" pitchFamily="34" charset="0"/>
                <a:cs typeface="Tahoma" pitchFamily="34" charset="0"/>
              </a:rPr>
              <a:t>)" (تك 2: 15)</a:t>
            </a:r>
          </a:p>
        </p:txBody>
      </p:sp>
      <p:sp>
        <p:nvSpPr>
          <p:cNvPr id="7" name="Rectangle 6"/>
          <p:cNvSpPr/>
          <p:nvPr/>
        </p:nvSpPr>
        <p:spPr>
          <a:xfrm>
            <a:off x="381000" y="3905634"/>
            <a:ext cx="8413833" cy="1040285"/>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800" b="1" dirty="0" smtClean="0">
                <a:solidFill>
                  <a:srgbClr val="000000"/>
                </a:solidFill>
                <a:latin typeface="Simplified Arabic" pitchFamily="18" charset="-78"/>
                <a:cs typeface="Simplified Arabic" pitchFamily="18" charset="-78"/>
              </a:rPr>
              <a:t>كذلك أعطى الله لآدم أول علاقة بشرية في حياته مع كائن بشري صنعه </a:t>
            </a:r>
          </a:p>
          <a:p>
            <a:pPr marL="342900" indent="-342900" algn="r">
              <a:spcBef>
                <a:spcPct val="20000"/>
              </a:spcBef>
              <a:buClr>
                <a:schemeClr val="hlink"/>
              </a:buClr>
              <a:buFont typeface="Wingdings" pitchFamily="2" charset="2"/>
              <a:buNone/>
            </a:pPr>
            <a:r>
              <a:rPr lang="ar-EG" altLang="zh-CN" sz="2800" b="1" dirty="0" smtClean="0">
                <a:solidFill>
                  <a:srgbClr val="000000"/>
                </a:solidFill>
                <a:latin typeface="Simplified Arabic" pitchFamily="18" charset="-78"/>
                <a:cs typeface="Simplified Arabic" pitchFamily="18" charset="-78"/>
              </a:rPr>
              <a:t>الله لآدم ومن آدم ”</a:t>
            </a:r>
            <a:r>
              <a:rPr lang="ar-EG" altLang="zh-CN" sz="2800" b="1" dirty="0" smtClean="0">
                <a:solidFill>
                  <a:srgbClr val="C00000"/>
                </a:solidFill>
                <a:latin typeface="Simplified Arabic" pitchFamily="18" charset="-78"/>
                <a:cs typeface="Simplified Arabic" pitchFamily="18" charset="-78"/>
              </a:rPr>
              <a:t>حواء</a:t>
            </a:r>
            <a:r>
              <a:rPr lang="ar-EG" altLang="zh-CN" sz="2800" b="1" dirty="0" smtClean="0">
                <a:solidFill>
                  <a:srgbClr val="000000"/>
                </a:solidFill>
                <a:latin typeface="Simplified Arabic" pitchFamily="18" charset="-78"/>
                <a:cs typeface="Simplified Arabic" pitchFamily="18" charset="-78"/>
              </a:rPr>
              <a:t>“</a:t>
            </a:r>
            <a:endParaRPr lang="ar-EG" altLang="zh-CN" sz="2800" b="1" dirty="0">
              <a:solidFill>
                <a:srgbClr val="C00000"/>
              </a:solidFill>
              <a:cs typeface="Simplified Arabic" pitchFamily="2" charset="-78"/>
            </a:endParaRPr>
          </a:p>
        </p:txBody>
      </p:sp>
      <p:sp>
        <p:nvSpPr>
          <p:cNvPr id="8" name="Rectangle 7"/>
          <p:cNvSpPr/>
          <p:nvPr/>
        </p:nvSpPr>
        <p:spPr>
          <a:xfrm>
            <a:off x="457200" y="5236005"/>
            <a:ext cx="8203800" cy="1332000"/>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000" b="1" dirty="0" smtClean="0">
                <a:solidFill>
                  <a:srgbClr val="000000"/>
                </a:solidFill>
                <a:latin typeface="Tahoma" pitchFamily="34" charset="0"/>
                <a:ea typeface="Tahoma" pitchFamily="34" charset="0"/>
                <a:cs typeface="Tahoma" pitchFamily="34" charset="0"/>
              </a:rPr>
              <a:t>”</a:t>
            </a:r>
            <a:r>
              <a:rPr lang="ar-SA" altLang="zh-CN" sz="2000" b="1" dirty="0" smtClean="0">
                <a:solidFill>
                  <a:srgbClr val="000000"/>
                </a:solidFill>
                <a:latin typeface="Tahoma" pitchFamily="34" charset="0"/>
                <a:ea typeface="Tahoma" pitchFamily="34" charset="0"/>
                <a:cs typeface="Tahoma" pitchFamily="34" charset="0"/>
              </a:rPr>
              <a:t>وَقَالَ الرَّبُّ الإِلهُ: «لَيْسَ جَيِّدًا أَنْ يَكُونَ آدَمُ وَحْدَهُ، فَأَصْنَعَ لَهُ مُعِينًا نَظِيرَهُ</a:t>
            </a:r>
            <a:r>
              <a:rPr lang="ar-EG" altLang="zh-CN" sz="2000" b="1" dirty="0" smtClean="0">
                <a:solidFill>
                  <a:srgbClr val="000000"/>
                </a:solidFill>
                <a:latin typeface="Tahoma" pitchFamily="34" charset="0"/>
                <a:ea typeface="Tahoma" pitchFamily="34" charset="0"/>
                <a:cs typeface="Tahoma" pitchFamily="34" charset="0"/>
              </a:rPr>
              <a:t>. </a:t>
            </a:r>
            <a:r>
              <a:rPr lang="ar-SA" altLang="zh-CN" sz="2000" b="1" dirty="0" smtClean="0">
                <a:solidFill>
                  <a:srgbClr val="000000"/>
                </a:solidFill>
                <a:latin typeface="Tahoma" pitchFamily="34" charset="0"/>
                <a:ea typeface="Tahoma" pitchFamily="34" charset="0"/>
                <a:cs typeface="Tahoma" pitchFamily="34" charset="0"/>
              </a:rPr>
              <a:t>وَبَنَى الرَّبُّ الإِلهُ الضِّلْعَ الَّتِي أَخَذَهَا مِنْ آدَمَ امْرَأَةً وَأَحْضَرَهَا إِلَى آدَمَ </a:t>
            </a:r>
            <a:r>
              <a:rPr lang="ar-EG" altLang="zh-CN" sz="2000" b="1" dirty="0" smtClean="0">
                <a:solidFill>
                  <a:srgbClr val="000000"/>
                </a:solidFill>
                <a:latin typeface="Tahoma" pitchFamily="34" charset="0"/>
                <a:ea typeface="Tahoma" pitchFamily="34" charset="0"/>
                <a:cs typeface="Tahoma" pitchFamily="34" charset="0"/>
              </a:rPr>
              <a:t>" (تك 2: 18، 22)</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to="" calcmode="lin" valueType="num">
                                      <p:cBhvr>
                                        <p:cTn id="17" dur="1" fill="hold"/>
                                        <p:tgtEl>
                                          <p:spTgt spid="9"/>
                                        </p:tgtEl>
                                        <p:attrNameLst>
                                          <p:attrName/>
                                        </p:attrNameLst>
                                      </p:cBhvr>
                                    </p:anim>
                                  </p:childTnLst>
                                </p:cTn>
                              </p:par>
                              <p:par>
                                <p:cTn id="18" presetID="24"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 to="" calcmode="lin" valueType="num">
                                      <p:cBhvr>
                                        <p:cTn id="20" dur="1" fill="hold"/>
                                        <p:tgtEl>
                                          <p:spTgt spid="6"/>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37"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900" decel="100000" fill="hold"/>
                                        <p:tgtEl>
                                          <p:spTgt spid="7"/>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900" decel="100000" fill="hold"/>
                                        <p:tgtEl>
                                          <p:spTgt spid="8"/>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6">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الله مُنشئ العلاقات</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2133600" y="1534180"/>
            <a:ext cx="6497997" cy="523220"/>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800" b="1" dirty="0" smtClean="0">
                <a:solidFill>
                  <a:srgbClr val="000000"/>
                </a:solidFill>
                <a:latin typeface="Simplified Arabic" pitchFamily="18" charset="-78"/>
                <a:cs typeface="Simplified Arabic" pitchFamily="18" charset="-78"/>
              </a:rPr>
              <a:t>ليس من تخطيط الله للإنسان أن يكون منعزلاً في الحياة</a:t>
            </a:r>
            <a:endParaRPr lang="ar-EG" altLang="zh-CN" sz="2800" b="1" dirty="0">
              <a:solidFill>
                <a:srgbClr val="C00000"/>
              </a:solidFill>
              <a:cs typeface="Simplified Arabic" pitchFamily="2" charset="-78"/>
            </a:endParaRPr>
          </a:p>
        </p:txBody>
      </p:sp>
      <p:sp>
        <p:nvSpPr>
          <p:cNvPr id="9" name="Rectangle 8"/>
          <p:cNvSpPr/>
          <p:nvPr/>
        </p:nvSpPr>
        <p:spPr>
          <a:xfrm>
            <a:off x="465222" y="3505200"/>
            <a:ext cx="8280000" cy="2477601"/>
          </a:xfrm>
          <a:prstGeom prst="rect">
            <a:avLst/>
          </a:prstGeom>
          <a:solidFill>
            <a:srgbClr val="FFDA65"/>
          </a:solidFill>
          <a:ln w="76200">
            <a:solidFill>
              <a:srgbClr val="0070C0"/>
            </a:solidFill>
          </a:ln>
          <a:effectLst>
            <a:glow rad="228600">
              <a:schemeClr val="accent2">
                <a:satMod val="175000"/>
                <a:alpha val="40000"/>
              </a:schemeClr>
            </a:glow>
            <a:innerShdw blurRad="114300">
              <a:prstClr val="black"/>
            </a:innerShdw>
          </a:effectLst>
          <a:scene3d>
            <a:camera prst="obliqueBottomLeft"/>
            <a:lightRig rig="balanced" dir="t">
              <a:rot lat="0" lon="0" rev="8700000"/>
            </a:lightRig>
          </a:scene3d>
          <a:sp3d>
            <a:bevelT w="190500" h="38100" prst="angle"/>
          </a:sp3d>
        </p:spPr>
        <p:txBody>
          <a:bodyPr wrap="square">
            <a:spAutoFit/>
          </a:bodyPr>
          <a:lstStyle/>
          <a:p>
            <a:pPr algn="r"/>
            <a:endParaRPr lang="ar-EG" altLang="zh-CN" sz="500" b="1" dirty="0" smtClean="0">
              <a:solidFill>
                <a:srgbClr val="000000"/>
              </a:solidFill>
              <a:latin typeface="Simplified Arabic" pitchFamily="18" charset="-78"/>
              <a:cs typeface="Simplified Arabic" pitchFamily="18" charset="-78"/>
            </a:endParaRPr>
          </a:p>
          <a:p>
            <a:pPr algn="r">
              <a:lnSpc>
                <a:spcPct val="125000"/>
              </a:lnSpc>
            </a:pPr>
            <a:r>
              <a:rPr lang="ar-EG" altLang="zh-CN" sz="2400" b="1" dirty="0" smtClean="0">
                <a:solidFill>
                  <a:srgbClr val="000000"/>
                </a:solidFill>
                <a:latin typeface="Tahoma" pitchFamily="34" charset="0"/>
                <a:ea typeface="Tahoma" pitchFamily="34" charset="0"/>
                <a:cs typeface="Tahoma" pitchFamily="34" charset="0"/>
              </a:rPr>
              <a:t>”</a:t>
            </a:r>
            <a:r>
              <a:rPr lang="ar-SA" altLang="zh-CN" sz="2400" b="1" dirty="0" smtClean="0">
                <a:solidFill>
                  <a:srgbClr val="000000"/>
                </a:solidFill>
                <a:latin typeface="Tahoma" pitchFamily="34" charset="0"/>
                <a:ea typeface="Tahoma" pitchFamily="34" charset="0"/>
                <a:cs typeface="Tahoma" pitchFamily="34" charset="0"/>
              </a:rPr>
              <a:t>هُوَذَا مَا أَحْسَنَ وَمَا أَجْمَلَ أَنْ يَسْكُنَ الإِخْوَةُ مَعًا! مِثْلُ الدُّهْنِ الطَّيِّبِ عَلَى الرَّأْسِ، النَّازِلِ عَلَى اللِّحْيَةِ، لِحْيَةِ هَارُونَ، النَّازِلِ إِلَى طَرَفِ ثِيَابِهِ. مِثْلُ نَدَى حَرْمُونَ النَّازِلِ عَلَى جَبَلِ صِهْيَوْنَ. لأَنَّهُ هُنَاكَ أَمَرَ الرَّبُّ بِالْبَرَكَةِ، حَيَاةٍ إِلَى الأَبَدِ</a:t>
            </a:r>
            <a:r>
              <a:rPr lang="ar-EG" altLang="zh-CN" sz="2400" b="1" dirty="0" smtClean="0">
                <a:solidFill>
                  <a:srgbClr val="000000"/>
                </a:solidFill>
                <a:latin typeface="Tahoma" pitchFamily="34" charset="0"/>
                <a:ea typeface="Tahoma" pitchFamily="34" charset="0"/>
                <a:cs typeface="Tahoma" pitchFamily="34" charset="0"/>
              </a:rPr>
              <a:t>" (مز 133: 1-3)</a:t>
            </a:r>
          </a:p>
        </p:txBody>
      </p:sp>
      <p:sp>
        <p:nvSpPr>
          <p:cNvPr id="7" name="Rectangle 6"/>
          <p:cNvSpPr/>
          <p:nvPr/>
        </p:nvSpPr>
        <p:spPr>
          <a:xfrm>
            <a:off x="381000" y="2209800"/>
            <a:ext cx="8413833" cy="954107"/>
          </a:xfrm>
          <a:prstGeom prst="rect">
            <a:avLst/>
          </a:prstGeom>
          <a:solidFill>
            <a:schemeClr val="accent3">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2800" b="1" dirty="0" smtClean="0">
                <a:solidFill>
                  <a:srgbClr val="000000"/>
                </a:solidFill>
                <a:latin typeface="Simplified Arabic" pitchFamily="18" charset="-78"/>
                <a:cs typeface="Simplified Arabic" pitchFamily="18" charset="-78"/>
              </a:rPr>
              <a:t>الكتاب المقدس يُعلن عن بركة إلهية للأخوة الساكنين معاً، وهي بركة تعادل بركة الله للكهنوت قديماً.</a:t>
            </a:r>
            <a:endParaRPr lang="ar-EG" altLang="zh-CN" sz="2800" b="1" dirty="0">
              <a:solidFill>
                <a:srgbClr val="C00000"/>
              </a:solidFill>
              <a:cs typeface="Simplified Arabic" pitchFamily="2" charset="-78"/>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5">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أنواع العلاقات</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381000" y="1475874"/>
            <a:ext cx="8382039" cy="1175706"/>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توجد عدة أنواع من العلاقات فى حياة كل نفس</a:t>
            </a:r>
            <a:r>
              <a:rPr lang="ar-EG" altLang="zh-CN" sz="3200" b="1" dirty="0" smtClean="0">
                <a:solidFill>
                  <a:srgbClr val="000000"/>
                </a:solidFill>
                <a:latin typeface="Simplified Arabic" pitchFamily="18" charset="-78"/>
                <a:cs typeface="Simplified Arabic" pitchFamily="18" charset="-78"/>
              </a:rPr>
              <a:t>،</a:t>
            </a:r>
            <a:r>
              <a:rPr lang="ar-SA" altLang="zh-CN" sz="3200" b="1" dirty="0" smtClean="0">
                <a:solidFill>
                  <a:srgbClr val="000000"/>
                </a:solidFill>
                <a:latin typeface="Simplified Arabic" pitchFamily="18" charset="-78"/>
                <a:cs typeface="Simplified Arabic" pitchFamily="18" charset="-78"/>
              </a:rPr>
              <a:t> وكل نوع له </a:t>
            </a:r>
            <a:endParaRPr lang="ar-EG" altLang="zh-CN" sz="3200" b="1" dirty="0" smtClean="0">
              <a:solidFill>
                <a:srgbClr val="000000"/>
              </a:solidFill>
              <a:latin typeface="Simplified Arabic" pitchFamily="18" charset="-78"/>
              <a:cs typeface="Simplified Arabic" pitchFamily="18" charset="-78"/>
            </a:endParaRPr>
          </a:p>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متطلباته واحتياطات حفظه</a:t>
            </a:r>
            <a:r>
              <a:rPr lang="ar-EG" altLang="zh-CN" sz="3200" b="1" dirty="0" smtClean="0">
                <a:solidFill>
                  <a:srgbClr val="000000"/>
                </a:solidFill>
                <a:latin typeface="Simplified Arabic" pitchFamily="18" charset="-78"/>
                <a:cs typeface="Simplified Arabic" pitchFamily="18" charset="-78"/>
              </a:rPr>
              <a:t>.</a:t>
            </a:r>
          </a:p>
        </p:txBody>
      </p:sp>
      <p:sp>
        <p:nvSpPr>
          <p:cNvPr id="7" name="Rectangle 6"/>
          <p:cNvSpPr/>
          <p:nvPr/>
        </p:nvSpPr>
        <p:spPr>
          <a:xfrm>
            <a:off x="381000" y="2786694"/>
            <a:ext cx="8382039" cy="1077218"/>
          </a:xfrm>
          <a:prstGeom prst="rect">
            <a:avLst/>
          </a:prstGeom>
          <a:solidFill>
            <a:schemeClr val="accent3">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C00000"/>
                </a:solidFill>
                <a:latin typeface="Simplified Arabic" pitchFamily="18" charset="-78"/>
                <a:cs typeface="Simplified Arabic" pitchFamily="18" charset="-78"/>
              </a:rPr>
              <a:t>التدقيق </a:t>
            </a:r>
            <a:r>
              <a:rPr lang="ar-EG" altLang="zh-CN" sz="3200" b="1" dirty="0" smtClean="0">
                <a:solidFill>
                  <a:srgbClr val="C00000"/>
                </a:solidFill>
                <a:latin typeface="Simplified Arabic" pitchFamily="18" charset="-78"/>
                <a:cs typeface="Simplified Arabic" pitchFamily="18" charset="-78"/>
              </a:rPr>
              <a:t>في العلاقات: </a:t>
            </a:r>
            <a:r>
              <a:rPr lang="ar-SA" altLang="zh-CN" sz="3200" b="1" dirty="0" smtClean="0">
                <a:solidFill>
                  <a:srgbClr val="000000"/>
                </a:solidFill>
                <a:latin typeface="Simplified Arabic" pitchFamily="18" charset="-78"/>
                <a:cs typeface="Simplified Arabic" pitchFamily="18" charset="-78"/>
              </a:rPr>
              <a:t>يعنى أن تكون لكل علاقة</a:t>
            </a:r>
            <a:r>
              <a:rPr lang="ar-EG" altLang="zh-CN" sz="3200" b="1" dirty="0" smtClean="0">
                <a:solidFill>
                  <a:srgbClr val="000000"/>
                </a:solidFill>
                <a:latin typeface="Simplified Arabic" pitchFamily="18" charset="-78"/>
                <a:cs typeface="Simplified Arabic" pitchFamily="18" charset="-78"/>
              </a:rPr>
              <a:t> </a:t>
            </a:r>
            <a:r>
              <a:rPr lang="ar-SA" altLang="zh-CN" sz="3200" b="1" dirty="0" smtClean="0">
                <a:solidFill>
                  <a:srgbClr val="000000"/>
                </a:solidFill>
                <a:latin typeface="Simplified Arabic" pitchFamily="18" charset="-78"/>
                <a:cs typeface="Simplified Arabic" pitchFamily="18" charset="-78"/>
              </a:rPr>
              <a:t>حقها ووقتها </a:t>
            </a:r>
            <a:br>
              <a:rPr lang="ar-SA" altLang="zh-CN" sz="3200" b="1" dirty="0" smtClean="0">
                <a:solidFill>
                  <a:srgbClr val="000000"/>
                </a:solidFill>
                <a:latin typeface="Simplified Arabic" pitchFamily="18" charset="-78"/>
                <a:cs typeface="Simplified Arabic" pitchFamily="18" charset="-78"/>
              </a:rPr>
            </a:br>
            <a:r>
              <a:rPr lang="ar-SA" altLang="zh-CN" sz="3200" b="1" dirty="0" smtClean="0">
                <a:solidFill>
                  <a:srgbClr val="000000"/>
                </a:solidFill>
                <a:latin typeface="Simplified Arabic" pitchFamily="18" charset="-78"/>
                <a:cs typeface="Simplified Arabic" pitchFamily="18" charset="-78"/>
              </a:rPr>
              <a:t>ونظامها وضبطها أيضاً</a:t>
            </a:r>
            <a:r>
              <a:rPr lang="ar-EG" altLang="zh-CN" sz="3200" b="1" dirty="0" smtClean="0">
                <a:solidFill>
                  <a:srgbClr val="000000"/>
                </a:solidFill>
                <a:latin typeface="Simplified Arabic" pitchFamily="18" charset="-78"/>
                <a:cs typeface="Simplified Arabic" pitchFamily="18" charset="-78"/>
              </a:rPr>
              <a:t>.. </a:t>
            </a:r>
            <a:r>
              <a:rPr lang="ar-EG" altLang="zh-CN" sz="3200" b="1" dirty="0" smtClean="0">
                <a:solidFill>
                  <a:srgbClr val="C00000"/>
                </a:solidFill>
                <a:latin typeface="Simplified Arabic" pitchFamily="18" charset="-78"/>
                <a:cs typeface="Simplified Arabic" pitchFamily="18" charset="-78"/>
              </a:rPr>
              <a:t>فهناك</a:t>
            </a:r>
            <a:r>
              <a:rPr lang="ar-EG" altLang="zh-CN" sz="3200" b="1" dirty="0" smtClean="0">
                <a:solidFill>
                  <a:srgbClr val="000000"/>
                </a:solidFill>
                <a:latin typeface="Simplified Arabic" pitchFamily="18" charset="-78"/>
                <a:cs typeface="Simplified Arabic" pitchFamily="18" charset="-78"/>
              </a:rPr>
              <a:t>:::</a:t>
            </a:r>
            <a:r>
              <a:rPr lang="en-US" altLang="zh-CN" sz="3200" b="1" dirty="0" smtClean="0">
                <a:solidFill>
                  <a:srgbClr val="000000"/>
                </a:solidFill>
                <a:latin typeface="Simplified Arabic" pitchFamily="18" charset="-78"/>
                <a:cs typeface="Simplified Arabic" pitchFamily="18" charset="-78"/>
              </a:rPr>
              <a:t> </a:t>
            </a:r>
            <a:endParaRPr lang="ar-EG" altLang="zh-CN" sz="3200" b="1" dirty="0" smtClean="0">
              <a:solidFill>
                <a:srgbClr val="000000"/>
              </a:solidFill>
              <a:latin typeface="Simplified Arabic" pitchFamily="18" charset="-78"/>
              <a:cs typeface="Simplified Arabic" pitchFamily="18" charset="-78"/>
            </a:endParaRPr>
          </a:p>
        </p:txBody>
      </p:sp>
      <p:sp>
        <p:nvSpPr>
          <p:cNvPr id="8" name="Rectangle 7"/>
          <p:cNvSpPr/>
          <p:nvPr/>
        </p:nvSpPr>
        <p:spPr>
          <a:xfrm>
            <a:off x="3886200" y="4063425"/>
            <a:ext cx="4876839" cy="584775"/>
          </a:xfrm>
          <a:prstGeom prst="rect">
            <a:avLst/>
          </a:prstGeom>
          <a:solidFill>
            <a:schemeClr val="accent6">
              <a:lumMod val="60000"/>
              <a:lumOff val="40000"/>
            </a:schemeClr>
          </a:solidFill>
          <a:ln w="57150">
            <a:solidFill>
              <a:srgbClr val="2FF14F"/>
            </a:solidFill>
          </a:ln>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فى البيت علاقات أسرية أو عائلية</a:t>
            </a:r>
            <a:endParaRPr lang="ar-EG" altLang="zh-CN" sz="3200" b="1" dirty="0" smtClean="0">
              <a:solidFill>
                <a:srgbClr val="000000"/>
              </a:solidFill>
              <a:latin typeface="Simplified Arabic" pitchFamily="18" charset="-78"/>
              <a:cs typeface="Simplified Arabic" pitchFamily="18" charset="-78"/>
            </a:endParaRPr>
          </a:p>
        </p:txBody>
      </p:sp>
      <p:sp>
        <p:nvSpPr>
          <p:cNvPr id="9" name="Rectangle 8"/>
          <p:cNvSpPr/>
          <p:nvPr/>
        </p:nvSpPr>
        <p:spPr>
          <a:xfrm>
            <a:off x="5257800" y="4889593"/>
            <a:ext cx="3505239" cy="584775"/>
          </a:xfrm>
          <a:prstGeom prst="rect">
            <a:avLst/>
          </a:prstGeom>
          <a:solidFill>
            <a:schemeClr val="accent6">
              <a:lumMod val="60000"/>
              <a:lumOff val="40000"/>
            </a:schemeClr>
          </a:solidFill>
          <a:ln w="57150">
            <a:solidFill>
              <a:srgbClr val="2FF14F"/>
            </a:solidFill>
          </a:ln>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فى العمل علاقات زمالة</a:t>
            </a:r>
            <a:endParaRPr lang="ar-EG" altLang="zh-CN" sz="3200" b="1" dirty="0" smtClean="0">
              <a:solidFill>
                <a:srgbClr val="000000"/>
              </a:solidFill>
              <a:latin typeface="Simplified Arabic" pitchFamily="18" charset="-78"/>
              <a:cs typeface="Simplified Arabic" pitchFamily="18" charset="-78"/>
            </a:endParaRPr>
          </a:p>
        </p:txBody>
      </p:sp>
      <p:sp>
        <p:nvSpPr>
          <p:cNvPr id="10" name="Rectangle 9"/>
          <p:cNvSpPr/>
          <p:nvPr/>
        </p:nvSpPr>
        <p:spPr>
          <a:xfrm>
            <a:off x="381000" y="5093368"/>
            <a:ext cx="4572039" cy="584775"/>
          </a:xfrm>
          <a:prstGeom prst="rect">
            <a:avLst/>
          </a:prstGeom>
          <a:solidFill>
            <a:schemeClr val="accent6">
              <a:lumMod val="60000"/>
              <a:lumOff val="40000"/>
            </a:schemeClr>
          </a:solidFill>
          <a:ln w="57150">
            <a:solidFill>
              <a:srgbClr val="2FF14F"/>
            </a:solidFill>
          </a:ln>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فى الكنيسة علاقات أخوة مسيحية</a:t>
            </a:r>
            <a:endParaRPr lang="ar-EG" altLang="zh-CN" sz="3200" b="1" dirty="0" smtClean="0">
              <a:solidFill>
                <a:srgbClr val="000000"/>
              </a:solidFill>
              <a:latin typeface="Simplified Arabic" pitchFamily="18" charset="-78"/>
              <a:cs typeface="Simplified Arabic" pitchFamily="18" charset="-78"/>
            </a:endParaRPr>
          </a:p>
        </p:txBody>
      </p:sp>
      <p:sp>
        <p:nvSpPr>
          <p:cNvPr id="11" name="Rectangle 10"/>
          <p:cNvSpPr/>
          <p:nvPr/>
        </p:nvSpPr>
        <p:spPr>
          <a:xfrm>
            <a:off x="914400" y="5956393"/>
            <a:ext cx="7467601" cy="584775"/>
          </a:xfrm>
          <a:prstGeom prst="rect">
            <a:avLst/>
          </a:prstGeom>
          <a:solidFill>
            <a:schemeClr val="accent6">
              <a:lumMod val="60000"/>
              <a:lumOff val="40000"/>
            </a:schemeClr>
          </a:solidFill>
          <a:ln w="57150">
            <a:solidFill>
              <a:srgbClr val="2FF14F"/>
            </a:solidFill>
          </a:ln>
        </p:spPr>
        <p:txBody>
          <a:bodyPr wrap="square">
            <a:spAutoFit/>
          </a:bodyPr>
          <a:lstStyle/>
          <a:p>
            <a:pPr marL="342900" indent="-342900" algn="r">
              <a:spcBef>
                <a:spcPct val="20000"/>
              </a:spcBef>
              <a:buClr>
                <a:schemeClr val="hlink"/>
              </a:buClr>
              <a:buFont typeface="Wingdings" pitchFamily="2" charset="2"/>
              <a:buNone/>
            </a:pPr>
            <a:r>
              <a:rPr lang="ar-SA" altLang="zh-CN" sz="3200" b="1" dirty="0" smtClean="0">
                <a:solidFill>
                  <a:srgbClr val="000000"/>
                </a:solidFill>
                <a:latin typeface="Simplified Arabic" pitchFamily="18" charset="-78"/>
                <a:cs typeface="Simplified Arabic" pitchFamily="18" charset="-78"/>
              </a:rPr>
              <a:t>فى المجتمع بصفة عامة توجد علاقات الجيرة والصداقة</a:t>
            </a:r>
            <a:endParaRPr lang="ar-EG" altLang="zh-CN" sz="3200" b="1" dirty="0" smtClean="0">
              <a:solidFill>
                <a:srgbClr val="000000"/>
              </a:solidFill>
              <a:latin typeface="Simplified Arabic" pitchFamily="18" charset="-78"/>
              <a:cs typeface="Simplified Arabic" pitchFamily="18" charset="-78"/>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85" decel="100000"/>
                                        <p:tgtEl>
                                          <p:spTgt spid="4"/>
                                        </p:tgtEl>
                                      </p:cBhvr>
                                    </p:animEffect>
                                    <p:animScale>
                                      <p:cBhvr>
                                        <p:cTn id="8" dur="385" decel="100000"/>
                                        <p:tgtEl>
                                          <p:spTgt spid="4"/>
                                        </p:tgtEl>
                                      </p:cBhvr>
                                      <p:from x="10000" y="10000"/>
                                      <p:to x="200000" y="450000"/>
                                    </p:animScale>
                                    <p:animScale>
                                      <p:cBhvr>
                                        <p:cTn id="9" dur="615" accel="100000" fill="hold">
                                          <p:stCondLst>
                                            <p:cond delay="385"/>
                                          </p:stCondLst>
                                        </p:cTn>
                                        <p:tgtEl>
                                          <p:spTgt spid="4"/>
                                        </p:tgtEl>
                                      </p:cBhvr>
                                      <p:from x="200000" y="450000"/>
                                      <p:to x="100000" y="100000"/>
                                    </p:animScale>
                                    <p:set>
                                      <p:cBhvr>
                                        <p:cTn id="10" dur="385" fill="hold"/>
                                        <p:tgtEl>
                                          <p:spTgt spid="4"/>
                                        </p:tgtEl>
                                        <p:attrNameLst>
                                          <p:attrName>ppt_x</p:attrName>
                                        </p:attrNameLst>
                                      </p:cBhvr>
                                      <p:to>
                                        <p:strVal val="(0.5)"/>
                                      </p:to>
                                    </p:set>
                                    <p:anim from="(0.5)" to="(#ppt_x)" calcmode="lin" valueType="num">
                                      <p:cBhvr>
                                        <p:cTn id="11" dur="615" accel="100000" fill="hold">
                                          <p:stCondLst>
                                            <p:cond delay="385"/>
                                          </p:stCondLst>
                                        </p:cTn>
                                        <p:tgtEl>
                                          <p:spTgt spid="4"/>
                                        </p:tgtEl>
                                        <p:attrNameLst>
                                          <p:attrName>ppt_x</p:attrName>
                                        </p:attrNameLst>
                                      </p:cBhvr>
                                    </p:anim>
                                    <p:set>
                                      <p:cBhvr>
                                        <p:cTn id="12" dur="385" fill="hold"/>
                                        <p:tgtEl>
                                          <p:spTgt spid="4"/>
                                        </p:tgtEl>
                                        <p:attrNameLst>
                                          <p:attrName>ppt_y</p:attrName>
                                        </p:attrNameLst>
                                      </p:cBhvr>
                                      <p:to>
                                        <p:strVal val="(#ppt_y+0.4)"/>
                                      </p:to>
                                    </p:set>
                                    <p:anim from="(#ppt_y+0.4)" to="(#ppt_y)" calcmode="lin" valueType="num">
                                      <p:cBhvr>
                                        <p:cTn id="13" dur="615" accel="100000" fill="hold">
                                          <p:stCondLst>
                                            <p:cond delay="385"/>
                                          </p:stCondLst>
                                        </p:cTn>
                                        <p:tgtEl>
                                          <p:spTgt spid="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ppt_w</p:attrName>
                                        </p:attrNameLst>
                                      </p:cBhvr>
                                      <p:tavLst>
                                        <p:tav tm="0">
                                          <p:val>
                                            <p:fltVal val="0"/>
                                          </p:val>
                                        </p:tav>
                                        <p:tav tm="100000">
                                          <p:val>
                                            <p:strVal val="#ppt_w"/>
                                          </p:val>
                                        </p:tav>
                                      </p:tavLst>
                                    </p:anim>
                                    <p:anim calcmode="lin" valueType="num">
                                      <p:cBhvr>
                                        <p:cTn id="19" dur="1000" fill="hold"/>
                                        <p:tgtEl>
                                          <p:spTgt spid="6"/>
                                        </p:tgtEl>
                                        <p:attrNameLst>
                                          <p:attrName>ppt_h</p:attrName>
                                        </p:attrNameLst>
                                      </p:cBhvr>
                                      <p:tavLst>
                                        <p:tav tm="0">
                                          <p:val>
                                            <p:fltVal val="0"/>
                                          </p:val>
                                        </p:tav>
                                        <p:tav tm="100000">
                                          <p:val>
                                            <p:strVal val="#ppt_h"/>
                                          </p:val>
                                        </p:tav>
                                      </p:tavLst>
                                    </p:anim>
                                    <p:animEffect transition="in" filter="fade">
                                      <p:cBhvr>
                                        <p:cTn id="20" dur="1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
                                        <p:tgtEl>
                                          <p:spTgt spid="7"/>
                                        </p:tgtEl>
                                      </p:cBhvr>
                                    </p:animEffect>
                                    <p:anim calcmode="lin" valueType="num">
                                      <p:cBhvr>
                                        <p:cTn id="26" dur="400" fill="hold"/>
                                        <p:tgtEl>
                                          <p:spTgt spid="7"/>
                                        </p:tgtEl>
                                        <p:attrNameLst>
                                          <p:attrName>ppt_x</p:attrName>
                                        </p:attrNameLst>
                                      </p:cBhvr>
                                      <p:tavLst>
                                        <p:tav tm="0">
                                          <p:val>
                                            <p:strVal val="#ppt_x"/>
                                          </p:val>
                                        </p:tav>
                                        <p:tav tm="100000">
                                          <p:val>
                                            <p:strVal val="#ppt_x"/>
                                          </p:val>
                                        </p:tav>
                                      </p:tavLst>
                                    </p:anim>
                                    <p:anim calcmode="lin" valueType="num">
                                      <p:cBhvr>
                                        <p:cTn id="27" dur="400" fill="hold"/>
                                        <p:tgtEl>
                                          <p:spTgt spid="7"/>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to="" calcmode="lin" valueType="num">
                                      <p:cBhvr>
                                        <p:cTn id="34" dur="1" fill="hold"/>
                                        <p:tgtEl>
                                          <p:spTgt spid="8"/>
                                        </p:tgtEl>
                                        <p:attrNameLst>
                                          <p:attrName/>
                                        </p:attrNameLst>
                                      </p:cBhvr>
                                    </p:anim>
                                  </p:childTnLst>
                                </p:cTn>
                              </p:par>
                              <p:par>
                                <p:cTn id="35" presetID="24"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to="" calcmode="lin" valueType="num">
                                      <p:cBhvr>
                                        <p:cTn id="37" dur="1" fill="hold"/>
                                        <p:tgtEl>
                                          <p:spTgt spid="9"/>
                                        </p:tgtEl>
                                        <p:attrNameLst>
                                          <p:attrName/>
                                        </p:attrNameLst>
                                      </p:cBhvr>
                                    </p:anim>
                                  </p:childTnLst>
                                </p:cTn>
                              </p:par>
                              <p:par>
                                <p:cTn id="38" presetID="24" presetClass="entr" presetSubtype="0"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 to="" calcmode="lin" valueType="num">
                                      <p:cBhvr>
                                        <p:cTn id="40" dur="1" fill="hold"/>
                                        <p:tgtEl>
                                          <p:spTgt spid="10"/>
                                        </p:tgtEl>
                                        <p:attrNameLst>
                                          <p:attrName/>
                                        </p:attrNameLst>
                                      </p:cBhvr>
                                    </p:anim>
                                  </p:childTnLst>
                                </p:cTn>
                              </p:par>
                              <p:par>
                                <p:cTn id="41" presetID="24"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to="" calcmode="lin" valueType="num">
                                      <p:cBhvr>
                                        <p:cTn id="43" dur="1" fill="hold"/>
                                        <p:tgtEl>
                                          <p:spTgt spid="1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صور\Picture7.jpg"/>
          <p:cNvPicPr>
            <a:picLocks noChangeAspect="1" noChangeArrowheads="1"/>
          </p:cNvPicPr>
          <p:nvPr/>
        </p:nvPicPr>
        <p:blipFill>
          <a:blip r:embed="rId2"/>
          <a:srcRect/>
          <a:stretch>
            <a:fillRect/>
          </a:stretch>
        </p:blipFill>
        <p:spPr bwMode="auto">
          <a:xfrm>
            <a:off x="-6350" y="0"/>
            <a:ext cx="9158288" cy="6858000"/>
          </a:xfrm>
          <a:prstGeom prst="rect">
            <a:avLst/>
          </a:prstGeom>
          <a:ln>
            <a:noFill/>
          </a:ln>
          <a:effectLst>
            <a:softEdge rad="112500"/>
          </a:effectLst>
        </p:spPr>
      </p:pic>
      <p:sp>
        <p:nvSpPr>
          <p:cNvPr id="4" name="Bevel 3"/>
          <p:cNvSpPr/>
          <p:nvPr/>
        </p:nvSpPr>
        <p:spPr>
          <a:xfrm>
            <a:off x="406800" y="111600"/>
            <a:ext cx="8280000" cy="1260000"/>
          </a:xfrm>
          <a:prstGeom prst="bevel">
            <a:avLst/>
          </a:prstGeom>
          <a:solidFill>
            <a:schemeClr val="accent5">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altLang="zh-CN" sz="4800" b="1" dirty="0" smtClean="0">
                <a:solidFill>
                  <a:srgbClr val="002060"/>
                </a:solidFill>
                <a:latin typeface="Simplified Arabic" pitchFamily="18" charset="-78"/>
                <a:cs typeface="Simplified Arabic" pitchFamily="18" charset="-78"/>
              </a:rPr>
              <a:t>أنواع العلاقات</a:t>
            </a:r>
            <a:endParaRPr lang="ar-EG" sz="4800" dirty="0">
              <a:solidFill>
                <a:srgbClr val="002060"/>
              </a:solidFill>
              <a:latin typeface="Simplified Arabic" pitchFamily="18" charset="-78"/>
              <a:cs typeface="Simplified Arabic" pitchFamily="18" charset="-78"/>
            </a:endParaRPr>
          </a:p>
        </p:txBody>
      </p:sp>
      <p:sp>
        <p:nvSpPr>
          <p:cNvPr id="6" name="Rectangle 5"/>
          <p:cNvSpPr/>
          <p:nvPr/>
        </p:nvSpPr>
        <p:spPr>
          <a:xfrm>
            <a:off x="621632" y="1575137"/>
            <a:ext cx="7924839" cy="1015663"/>
          </a:xfrm>
          <a:prstGeom prst="rect">
            <a:avLst/>
          </a:prstGeom>
          <a:solidFill>
            <a:schemeClr val="tx2">
              <a:lumMod val="20000"/>
              <a:lumOff val="8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القصد الإلهي الأصلى في العلاقات هو دائماً لتمجيد الله وبركة الإنسان</a:t>
            </a:r>
          </a:p>
        </p:txBody>
      </p:sp>
      <p:sp>
        <p:nvSpPr>
          <p:cNvPr id="7" name="Rectangle 6"/>
          <p:cNvSpPr/>
          <p:nvPr/>
        </p:nvSpPr>
        <p:spPr>
          <a:xfrm>
            <a:off x="621632" y="2743200"/>
            <a:ext cx="7924839" cy="1015663"/>
          </a:xfrm>
          <a:prstGeom prst="rect">
            <a:avLst/>
          </a:prstGeom>
          <a:solidFill>
            <a:schemeClr val="accent3">
              <a:lumMod val="60000"/>
              <a:lumOff val="4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العلاقات عنصر هام في تشكيل النفس البشرية وتعليمها وتكميلها</a:t>
            </a:r>
          </a:p>
        </p:txBody>
      </p:sp>
      <p:sp>
        <p:nvSpPr>
          <p:cNvPr id="12" name="Rectangle 11"/>
          <p:cNvSpPr/>
          <p:nvPr/>
        </p:nvSpPr>
        <p:spPr>
          <a:xfrm>
            <a:off x="621632" y="3932872"/>
            <a:ext cx="7924839" cy="1477328"/>
          </a:xfrm>
          <a:prstGeom prst="rect">
            <a:avLst/>
          </a:prstGeom>
          <a:solidFill>
            <a:schemeClr val="accent6">
              <a:lumMod val="40000"/>
              <a:lumOff val="60000"/>
            </a:schemeClr>
          </a:solidFill>
        </p:spPr>
        <p:txBody>
          <a:bodyPr wrap="square">
            <a:spAutoFit/>
          </a:bodyPr>
          <a:lstStyle/>
          <a:p>
            <a:pPr marL="342900" indent="-342900" algn="r">
              <a:spcBef>
                <a:spcPct val="20000"/>
              </a:spcBef>
              <a:buClr>
                <a:schemeClr val="hlink"/>
              </a:buClr>
              <a:buFont typeface="Wingdings" pitchFamily="2" charset="2"/>
              <a:buNone/>
            </a:pPr>
            <a:r>
              <a:rPr lang="ar-EG" altLang="zh-CN" sz="3000" b="1" dirty="0" smtClean="0">
                <a:solidFill>
                  <a:srgbClr val="000000"/>
                </a:solidFill>
                <a:latin typeface="Simplified Arabic" pitchFamily="18" charset="-78"/>
                <a:cs typeface="Simplified Arabic" pitchFamily="18" charset="-78"/>
              </a:rPr>
              <a:t>التدقيق في جميع أنواع العلاقات يُمكننا من أن نسير في الحياة الروحية بكل متطلباتها دون أي إعاقة أو ثقل .. بل وسيُمكننا أيضاً أن نظل نخدم الله بلا عثرة في أي وضع.</a:t>
            </a: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2053</TotalTime>
  <Words>3486</Words>
  <Application>Microsoft Office PowerPoint</Application>
  <PresentationFormat>On-screen Show (4:3)</PresentationFormat>
  <Paragraphs>300</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منهاج تلمذة   نظرة للمستقبل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osama</dc:creator>
  <cp:lastModifiedBy>aos</cp:lastModifiedBy>
  <cp:revision>252</cp:revision>
  <dcterms:created xsi:type="dcterms:W3CDTF">2006-08-16T00:00:00Z</dcterms:created>
  <dcterms:modified xsi:type="dcterms:W3CDTF">2014-04-14T21:04:51Z</dcterms:modified>
</cp:coreProperties>
</file>